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69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</p:sldMasterIdLst>
  <p:notesMasterIdLst>
    <p:notesMasterId r:id="rId26"/>
  </p:notesMasterIdLst>
  <p:handoutMasterIdLst>
    <p:handoutMasterId r:id="rId27"/>
  </p:handoutMasterIdLst>
  <p:sldIdLst>
    <p:sldId id="2147473173" r:id="rId2"/>
    <p:sldId id="2147473290" r:id="rId3"/>
    <p:sldId id="2147473301" r:id="rId4"/>
    <p:sldId id="2147473274" r:id="rId5"/>
    <p:sldId id="2147473289" r:id="rId6"/>
    <p:sldId id="2147472903" r:id="rId7"/>
    <p:sldId id="2147473300" r:id="rId8"/>
    <p:sldId id="2147473278" r:id="rId9"/>
    <p:sldId id="2147473302" r:id="rId10"/>
    <p:sldId id="2147473184" r:id="rId11"/>
    <p:sldId id="2147473127" r:id="rId12"/>
    <p:sldId id="2147473303" r:id="rId13"/>
    <p:sldId id="2147473092" r:id="rId14"/>
    <p:sldId id="2147473296" r:id="rId15"/>
    <p:sldId id="2147473305" r:id="rId16"/>
    <p:sldId id="2147473261" r:id="rId17"/>
    <p:sldId id="2147473294" r:id="rId18"/>
    <p:sldId id="2147473304" r:id="rId19"/>
    <p:sldId id="2147473251" r:id="rId20"/>
    <p:sldId id="2147473176" r:id="rId21"/>
    <p:sldId id="2147473298" r:id="rId22"/>
    <p:sldId id="2147473297" r:id="rId23"/>
    <p:sldId id="2147473299" r:id="rId24"/>
    <p:sldId id="2147473091" r:id="rId25"/>
  </p:sldIdLst>
  <p:sldSz cx="12190413" cy="6858000"/>
  <p:notesSz cx="9926638" cy="679767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">
          <p15:clr>
            <a:srgbClr val="A4A3A4"/>
          </p15:clr>
        </p15:guide>
        <p15:guide id="2" orient="horz" pos="979">
          <p15:clr>
            <a:srgbClr val="A4A3A4"/>
          </p15:clr>
        </p15:guide>
        <p15:guide id="3" orient="horz" pos="3996">
          <p15:clr>
            <a:srgbClr val="A4A3A4"/>
          </p15:clr>
        </p15:guide>
        <p15:guide id="4" orient="horz" pos="870">
          <p15:clr>
            <a:srgbClr val="A4A3A4"/>
          </p15:clr>
        </p15:guide>
        <p15:guide id="5" orient="horz" pos="3589">
          <p15:clr>
            <a:srgbClr val="A4A3A4"/>
          </p15:clr>
        </p15:guide>
        <p15:guide id="6" pos="4969">
          <p15:clr>
            <a:srgbClr val="A4A3A4"/>
          </p15:clr>
        </p15:guide>
        <p15:guide id="7" pos="349">
          <p15:clr>
            <a:srgbClr val="A4A3A4"/>
          </p15:clr>
        </p15:guide>
        <p15:guide id="8" pos="1440">
          <p15:clr>
            <a:srgbClr val="A4A3A4"/>
          </p15:clr>
        </p15:guide>
        <p15:guide id="9" pos="1538">
          <p15:clr>
            <a:srgbClr val="A4A3A4"/>
          </p15:clr>
        </p15:guide>
        <p15:guide id="10" pos="2616">
          <p15:clr>
            <a:srgbClr val="A4A3A4"/>
          </p15:clr>
        </p15:guide>
        <p15:guide id="11" pos="2712">
          <p15:clr>
            <a:srgbClr val="A4A3A4"/>
          </p15:clr>
        </p15:guide>
        <p15:guide id="12" pos="3798">
          <p15:clr>
            <a:srgbClr val="A4A3A4"/>
          </p15:clr>
        </p15:guide>
        <p15:guide id="13" pos="3888">
          <p15:clr>
            <a:srgbClr val="A4A3A4"/>
          </p15:clr>
        </p15:guide>
        <p15:guide id="14" pos="5058">
          <p15:clr>
            <a:srgbClr val="A4A3A4"/>
          </p15:clr>
        </p15:guide>
        <p15:guide id="15" pos="6162">
          <p15:clr>
            <a:srgbClr val="A4A3A4"/>
          </p15:clr>
        </p15:guide>
        <p15:guide id="16" pos="6246">
          <p15:clr>
            <a:srgbClr val="A4A3A4"/>
          </p15:clr>
        </p15:guide>
        <p15:guide id="17" pos="7333">
          <p15:clr>
            <a:srgbClr val="A4A3A4"/>
          </p15:clr>
        </p15:guide>
        <p15:guide id="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5F5F1"/>
    <a:srgbClr val="525252"/>
    <a:srgbClr val="FFC828"/>
    <a:srgbClr val="00435E"/>
    <a:srgbClr val="D3FBDD"/>
    <a:srgbClr val="C3FAFD"/>
    <a:srgbClr val="02585C"/>
    <a:srgbClr val="4B3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26E2F9-166D-47B4-A282-C0A20F53DEEE}" v="14" dt="2026-03-15T14:09:07.2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yst layou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929F9F4-4A8F-4326-A1B4-22849713DDAB}" styleName="Mørkt layout 1 - Markering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595" autoAdjust="0"/>
  </p:normalViewPr>
  <p:slideViewPr>
    <p:cSldViewPr snapToGrid="0" snapToObjects="1" showGuides="1">
      <p:cViewPr varScale="1">
        <p:scale>
          <a:sx n="98" d="100"/>
          <a:sy n="98" d="100"/>
        </p:scale>
        <p:origin x="408" y="312"/>
      </p:cViewPr>
      <p:guideLst>
        <p:guide orient="horz" pos="276"/>
        <p:guide orient="horz" pos="979"/>
        <p:guide orient="horz" pos="3996"/>
        <p:guide orient="horz" pos="870"/>
        <p:guide orient="horz" pos="3589"/>
        <p:guide pos="4969"/>
        <p:guide pos="349"/>
        <p:guide pos="1440"/>
        <p:guide pos="1538"/>
        <p:guide pos="2616"/>
        <p:guide pos="2712"/>
        <p:guide pos="3798"/>
        <p:guide pos="3888"/>
        <p:guide pos="5058"/>
        <p:guide pos="6162"/>
        <p:guide pos="6246"/>
        <p:guide pos="733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4" d="100"/>
          <a:sy n="64" d="100"/>
        </p:scale>
        <p:origin x="-2645" y="-8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EMP\udbytte\Udbyttedata_kartoffelskimmel_2017-201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659963251138763E-2"/>
          <c:y val="0.22370438987726346"/>
          <c:w val="0.51964646315735319"/>
          <c:h val="0.57230706452473212"/>
        </c:manualLayout>
      </c:layout>
      <c:scatterChart>
        <c:scatterStyle val="lineMarker"/>
        <c:varyColors val="0"/>
        <c:ser>
          <c:idx val="0"/>
          <c:order val="0"/>
          <c:spPr>
            <a:ln w="539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'reg-kurve'!$D$6:$D$22</c:f>
              <c:numCache>
                <c:formatCode>General</c:formatCode>
                <c:ptCount val="17"/>
                <c:pt idx="0">
                  <c:v>0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75</c:v>
                </c:pt>
                <c:pt idx="13">
                  <c:v>80</c:v>
                </c:pt>
                <c:pt idx="14">
                  <c:v>90</c:v>
                </c:pt>
                <c:pt idx="15">
                  <c:v>95</c:v>
                </c:pt>
                <c:pt idx="16">
                  <c:v>100</c:v>
                </c:pt>
              </c:numCache>
            </c:numRef>
          </c:xVal>
          <c:yVal>
            <c:numRef>
              <c:f>'reg-kurve'!$E$6:$E$22</c:f>
              <c:numCache>
                <c:formatCode>0.0</c:formatCode>
                <c:ptCount val="17"/>
                <c:pt idx="0">
                  <c:v>112.72</c:v>
                </c:pt>
                <c:pt idx="1">
                  <c:v>108.4507</c:v>
                </c:pt>
                <c:pt idx="2">
                  <c:v>105.6825</c:v>
                </c:pt>
                <c:pt idx="3">
                  <c:v>102.97669999999999</c:v>
                </c:pt>
                <c:pt idx="4">
                  <c:v>99.034999999999997</c:v>
                </c:pt>
                <c:pt idx="5">
                  <c:v>92.777500000000003</c:v>
                </c:pt>
                <c:pt idx="6">
                  <c:v>86.91</c:v>
                </c:pt>
                <c:pt idx="7">
                  <c:v>81.432500000000005</c:v>
                </c:pt>
                <c:pt idx="8">
                  <c:v>76.344999999999999</c:v>
                </c:pt>
                <c:pt idx="9">
                  <c:v>67.34</c:v>
                </c:pt>
                <c:pt idx="10">
                  <c:v>59.89500000000001</c:v>
                </c:pt>
                <c:pt idx="11">
                  <c:v>54.010000000000005</c:v>
                </c:pt>
                <c:pt idx="12">
                  <c:v>48.107500000000002</c:v>
                </c:pt>
                <c:pt idx="13">
                  <c:v>46.919999999999987</c:v>
                </c:pt>
                <c:pt idx="14">
                  <c:v>45.715000000000003</c:v>
                </c:pt>
                <c:pt idx="15">
                  <c:v>45.697500000000005</c:v>
                </c:pt>
                <c:pt idx="16">
                  <c:v>46.070000000000022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3F9-42EC-BDB6-8D01E43261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5069536"/>
        <c:axId val="565069864"/>
      </c:scatterChart>
      <c:valAx>
        <c:axId val="565069536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65069864"/>
        <c:crosses val="autoZero"/>
        <c:crossBetween val="midCat"/>
        <c:majorUnit val="10"/>
      </c:valAx>
      <c:valAx>
        <c:axId val="565069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65069536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636B-339A-4D26-BD9F-0743507A8BA5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793D-0B98-4CFE-808E-33B35F5DF59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6690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9004-5A13-4E89-9C6B-5A51303EFF0C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51D94-5711-4DB0-8CD6-B7C0F68C99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545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26FA1-9843-2A9F-DB2F-47BFE348D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2F9590D-0F16-5184-B6D2-FFC8E5EB0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B39AC5E-0AB2-9195-44AB-95EC0BF06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E5F164D-E701-F985-3CCD-110A19A0F3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51D94-5711-4DB0-8CD6-B7C0F68C992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29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2167D73F-B879-BD1E-9CAB-B0A8054A59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6311"/>
          <a:stretch/>
        </p:blipFill>
        <p:spPr>
          <a:xfrm>
            <a:off x="-20686" y="0"/>
            <a:ext cx="12231784" cy="6858000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6CBA84B9-04BB-413B-AE2B-E54A0ECF217B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54CE882-5FD9-4B9F-B15E-5F42C333152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attedyr, svin, gnaver&#10;&#10;Automatisk genereret beskrivelse">
            <a:extLst>
              <a:ext uri="{FF2B5EF4-FFF2-40B4-BE49-F238E27FC236}">
                <a16:creationId xmlns:a16="http://schemas.microsoft.com/office/drawing/2014/main" id="{2FBE995E-7EDC-8BFC-2E5F-5F2BBF6C7F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1"/>
          <a:stretch/>
        </p:blipFill>
        <p:spPr>
          <a:xfrm>
            <a:off x="0" y="0"/>
            <a:ext cx="12201613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59EE7-6FDA-48BD-B92E-845FACA6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F7F2DE6-C0D5-405B-BCA9-1A8169B5FD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9DAEA83-FF29-432A-B910-1DD7DE59A6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0C7A62-4FA1-4CDD-9F77-D62CE596A62E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82365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ko, kvæg, pattedyr, sort&#10;&#10;Automatisk genereret beskrivelse">
            <a:extLst>
              <a:ext uri="{FF2B5EF4-FFF2-40B4-BE49-F238E27FC236}">
                <a16:creationId xmlns:a16="http://schemas.microsoft.com/office/drawing/2014/main" id="{3034B385-C7B3-FAFC-15BD-8208578A3E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4" b="4810"/>
          <a:stretch/>
        </p:blipFill>
        <p:spPr>
          <a:xfrm>
            <a:off x="-1" y="-1"/>
            <a:ext cx="12190413" cy="6858001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C00161-39CE-425B-BBF1-A04CDFCA6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BB885F5-4AD8-4EB9-8743-FDB25A90E7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E443B1B-03E7-41CE-8608-665D7F28966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7F5946F-C8CE-4C7F-985F-898A3E2A3E1D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8705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Solid grøn farve samt baggrundbilled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5F4F8668-3CC3-2A04-8B19-0D07097153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 b="6311"/>
          <a:stretch/>
        </p:blipFill>
        <p:spPr>
          <a:xfrm>
            <a:off x="-20686" y="0"/>
            <a:ext cx="12231784" cy="6858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A13C3F9C-E768-4B43-A473-7B2B3548C118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35665D-40FF-4C8F-A164-622585614F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5836" y="2770030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917192D-52B3-447D-95AD-B8EC062384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9197730-2C90-40F3-A881-077E8DD1C9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36832DA-C516-42AE-AF0C-6253CE7AC23D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FFFBB3BC-849F-4139-8B0E-B0457208E4C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FC6B6C9D-4094-41A4-B37D-3008C755D4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Solid grøn farv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5836" y="2758978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EF2070-ADDA-40DF-9983-343CEA397D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7" name="Pladsholder til billede 7">
            <a:extLst>
              <a:ext uri="{FF2B5EF4-FFF2-40B4-BE49-F238E27FC236}">
                <a16:creationId xmlns:a16="http://schemas.microsoft.com/office/drawing/2014/main" id="{7A8B1FD9-D599-4F13-9FDC-F372219E5229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3FA53E7-63DA-4E94-92F7-EC13B8B9075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31-03-2026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6FF8B5DA-E637-4B42-9C89-91D29CC7D95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327646" y="1549398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31-03-2026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B1FCB700-9F45-4E87-9AD5-ACD22546B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5398BC95-60A2-4CE3-9B09-AA75E501B73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42925" y="1549399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31-03-2026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A491278A-BA3F-4CE9-9525-A14D37941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7843" y="1549397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7FF69D0E-5070-4381-A70B-3D1509BBCA3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466080" y="1549398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31-03-2026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0" y="1549400"/>
            <a:ext cx="4664510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4664508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2400" y="1549400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2400" y="3623205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2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8734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8734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8949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8949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31-03-2026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11104642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31-03-2026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pic>
        <p:nvPicPr>
          <p:cNvPr id="11" name="Picture 10" descr="LF_Logo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3378200" y="0"/>
            <a:ext cx="3261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 dirty="0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dirty="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 dirty="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 dirty="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19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95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1943" y="-680"/>
            <a:ext cx="2412094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 dirty="0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 dirty="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 dirty="0">
                  <a:solidFill>
                    <a:schemeClr val="tx1"/>
                  </a:solidFill>
                  <a:latin typeface="+mn-lt"/>
                </a:rPr>
              </a:br>
              <a:r>
                <a:rPr lang="da-DK" sz="1000" dirty="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31-03-2026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9385731" cy="4148139"/>
          </a:xfrm>
        </p:spPr>
        <p:txBody>
          <a:bodyPr/>
          <a:lstStyle/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87" y="5988208"/>
            <a:ext cx="1007998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501" y="4139562"/>
            <a:ext cx="2332039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6742" y="1511771"/>
            <a:ext cx="26422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 dirty="0">
                <a:solidFill>
                  <a:schemeClr val="tx1"/>
                </a:solidFill>
              </a:rPr>
              <a:t>Skift</a:t>
            </a:r>
            <a:r>
              <a:rPr lang="da-DK" sz="1000" b="1" baseline="0" dirty="0">
                <a:solidFill>
                  <a:schemeClr val="tx1"/>
                </a:solidFill>
              </a:rPr>
              <a:t> farve på LF bjælkerne</a:t>
            </a:r>
            <a:endParaRPr lang="da-DK" sz="1000" b="1" dirty="0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 dirty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dirty="0" err="1">
                <a:solidFill>
                  <a:schemeClr val="tx1"/>
                </a:solidFill>
              </a:rPr>
              <a:t>temafarvene</a:t>
            </a:r>
            <a:r>
              <a:rPr lang="da-DK" sz="1000" b="0" dirty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2" y="5054311"/>
            <a:ext cx="2205037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00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00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7" name="Billede 3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6135673"/>
            <a:ext cx="1225865" cy="31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88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GICIDE - Chapter /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6B0DEEBD-7C13-4248-BFF6-C6D4DAA288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07601"/>
            <a:ext cx="12190412" cy="5150399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472F6CF-0E2D-1E0F-A17B-678F05361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091" y="6560360"/>
            <a:ext cx="2742843" cy="297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18B3082-77EC-CF52-C424-612A2E582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075" y="6560360"/>
            <a:ext cx="4114264" cy="297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9B119E2-F088-7628-DA58-B196F409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7405" y="6560360"/>
            <a:ext cx="2742843" cy="297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A9AB6A9C-972B-4500-A6F8-3C1D1BBBE66A}" type="slidenum">
              <a:rPr lang="en-BE" smtClean="0"/>
              <a:pPr/>
              <a:t>‹nr.›</a:t>
            </a:fld>
            <a:endParaRPr lang="en-BE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11B8805-A790-A9DC-8F0B-CCAA25171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453052"/>
            <a:ext cx="10514231" cy="1152269"/>
          </a:xfrm>
        </p:spPr>
        <p:txBody>
          <a:bodyPr>
            <a:normAutofit/>
          </a:bodyPr>
          <a:lstStyle>
            <a:lvl1pPr>
              <a:defRPr lang="nl-BE" sz="3600" b="1" dirty="0">
                <a:solidFill>
                  <a:schemeClr val="bg1"/>
                </a:solidFill>
                <a:latin typeface="Avenir LT Pro 65 Medium" panose="020B06030202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9753DB48-49F6-5E7D-07F4-B5185C6D40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092" y="4191001"/>
            <a:ext cx="10796769" cy="2214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venir LT Pro 65 Medium" panose="020B0603020203020204" pitchFamily="34" charset="0"/>
              </a:defRPr>
            </a:lvl1pPr>
            <a:lvl2pPr>
              <a:defRPr>
                <a:solidFill>
                  <a:schemeClr val="bg1"/>
                </a:solidFill>
                <a:latin typeface="Avenir LT Pro 65 Medium" panose="020B0603020203020204" pitchFamily="34" charset="0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23278E13-DA7D-5611-3253-A7F2C9C886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699" y="3409653"/>
            <a:ext cx="4068558" cy="3797816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3D3F4ABD-B1A1-16AC-547D-679AF1364AF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4180" y="333458"/>
            <a:ext cx="2362896" cy="64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50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8" name="Pladsholder til indhold 7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9" name="Billede 8" descr="grafik2.png"/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1159" y="5434474"/>
            <a:ext cx="3599253" cy="1423527"/>
          </a:xfrm>
          <a:prstGeom prst="rect">
            <a:avLst/>
          </a:prstGeom>
        </p:spPr>
      </p:pic>
      <p:pic>
        <p:nvPicPr>
          <p:cNvPr id="11" name="Picture 2" descr="C:\Users\akm\Dropbox\Power Point\SEGES\Seges_logo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248" y="6287970"/>
            <a:ext cx="1760184" cy="46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dato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 dirty="0">
                <a:solidFill>
                  <a:schemeClr val="bg1"/>
                </a:solidFill>
              </a:rPr>
              <a:t>...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478555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Indsæt valgfrit billede og logo - Neg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3375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Indsæt valgfrit billede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284374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jord, parkeret&#10;&#10;Automatisk genereret beskrivelse">
            <a:extLst>
              <a:ext uri="{FF2B5EF4-FFF2-40B4-BE49-F238E27FC236}">
                <a16:creationId xmlns:a16="http://schemas.microsoft.com/office/drawing/2014/main" id="{5F81A8E7-31C9-EAE9-381C-599ACB80B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" b="9708"/>
          <a:stretch/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60FFEE-A2AC-43D7-897C-D130B8C41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FAD0AD5-FBF2-44C0-B15E-F1EB61BB8D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582E648-2E97-4B76-AD8D-C4772A1EC8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C30FB38-11DF-4F05-A11A-FE50F96E1A16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79867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872C17DD-F642-397F-EA09-63022B782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 b="6760"/>
          <a:stretch/>
        </p:blipFill>
        <p:spPr>
          <a:xfrm>
            <a:off x="0" y="1"/>
            <a:ext cx="12203621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0DBC7E-45A1-45B7-88BC-014A2269D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82EB2A7-9407-4EF7-8A78-38A0ADAA0F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C5A0169-CD00-4F6A-AE4D-64B34F5E0B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111AF64-927D-4EFC-820D-6F48BF3585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3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3358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B060ECCF-972D-3873-2C2E-AF8A32C97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/>
          <a:stretch/>
        </p:blipFill>
        <p:spPr>
          <a:xfrm>
            <a:off x="1" y="0"/>
            <a:ext cx="12190412" cy="691152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34E11-498C-4198-A032-ED14BDD91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5292C3B-D5F0-45FD-950E-7BF90855BA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F798D23-BE42-4BA5-8D89-2452CD4B11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693AC7A-DA7F-441C-AA4A-80123F4E87BB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92820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himmel, græs, udendørs, natur&#10;&#10;Automatisk genereret beskrivelse">
            <a:extLst>
              <a:ext uri="{FF2B5EF4-FFF2-40B4-BE49-F238E27FC236}">
                <a16:creationId xmlns:a16="http://schemas.microsoft.com/office/drawing/2014/main" id="{E57EC2EA-71F6-A18C-1FAB-81D925742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90"/>
            <a:ext cx="12190413" cy="684641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rgbClr val="4B3E3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0222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and, person&#10;&#10;Automatisk genereret beskrivelse">
            <a:extLst>
              <a:ext uri="{FF2B5EF4-FFF2-40B4-BE49-F238E27FC236}">
                <a16:creationId xmlns:a16="http://schemas.microsoft.com/office/drawing/2014/main" id="{F5B5DF54-78F8-479B-BD92-6E953740D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/>
        </p:blipFill>
        <p:spPr>
          <a:xfrm>
            <a:off x="1" y="0"/>
            <a:ext cx="12190412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52A3C5-DD60-4F5B-A4C6-E3C5DD3F5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B93E016-FF5B-4C50-B8A0-EB349FFDE4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9C20E4B-5B66-4361-8474-9B798A3939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F75E051-4135-4F6B-928B-46DBF4216DC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46211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11104642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1C94F387-72AF-7F46-9F62-3BEE8B63B887}" type="datetime1">
              <a:rPr lang="da-DK" smtClean="0"/>
              <a:pPr/>
              <a:t>31-03-2026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A28E9EC-BC9A-4D03-A0B6-399FCB73B80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118" y="6028696"/>
            <a:ext cx="857484" cy="3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3" r:id="rId2"/>
    <p:sldLayoutId id="2147483750" r:id="rId3"/>
    <p:sldLayoutId id="214748375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30" r:id="rId12"/>
    <p:sldLayoutId id="2147483729" r:id="rId13"/>
    <p:sldLayoutId id="2147483734" r:id="rId14"/>
    <p:sldLayoutId id="2147483735" r:id="rId15"/>
    <p:sldLayoutId id="2147483736" r:id="rId16"/>
    <p:sldLayoutId id="2147483737" r:id="rId17"/>
    <p:sldLayoutId id="2147483739" r:id="rId18"/>
    <p:sldLayoutId id="2147483740" r:id="rId19"/>
    <p:sldLayoutId id="2147483753" r:id="rId20"/>
    <p:sldLayoutId id="2147483758" r:id="rId21"/>
    <p:sldLayoutId id="2147483760" r:id="rId22"/>
    <p:sldLayoutId id="2147483765" r:id="rId2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2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billede 10" descr="Et billede, der indeholder blad, plante, grøn, udendørs&#10;&#10;Automatisk genereret beskrivelse">
            <a:extLst>
              <a:ext uri="{FF2B5EF4-FFF2-40B4-BE49-F238E27FC236}">
                <a16:creationId xmlns:a16="http://schemas.microsoft.com/office/drawing/2014/main" id="{B0A146EC-0DEA-BB2F-6A00-58824CCF75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819"/>
          <a:stretch/>
        </p:blipFill>
        <p:spPr>
          <a:xfrm>
            <a:off x="-26808" y="-215106"/>
            <a:ext cx="122046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F663BFB-9978-9C5C-0B4C-EA8F70CE7EA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6" name="Title 6">
            <a:extLst>
              <a:ext uri="{FF2B5EF4-FFF2-40B4-BE49-F238E27FC236}">
                <a16:creationId xmlns:a16="http://schemas.microsoft.com/office/drawing/2014/main" id="{D72C1255-E7D7-0D68-1081-0DB3EEB95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1927768"/>
            <a:ext cx="5914064" cy="650050"/>
          </a:xfrm>
        </p:spPr>
        <p:txBody>
          <a:bodyPr/>
          <a:lstStyle/>
          <a:p>
            <a:r>
              <a:rPr lang="en-US" sz="2800" dirty="0"/>
              <a:t>Beyond TFA-pesticides</a:t>
            </a:r>
            <a:br>
              <a:rPr lang="en-US" sz="2800" dirty="0"/>
            </a:br>
            <a:r>
              <a:rPr lang="en-US" sz="2000" dirty="0"/>
              <a:t>Denmark’s path to a future potato production.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9A0C8380-BDE4-0330-3BFF-527312A16C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23781" y="3774943"/>
            <a:ext cx="5914064" cy="375820"/>
          </a:xfrm>
        </p:spPr>
        <p:txBody>
          <a:bodyPr/>
          <a:lstStyle/>
          <a:p>
            <a:r>
              <a:rPr lang="en-US" dirty="0"/>
              <a:t>PAGER 16. – 18. March 2026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125D2AFF-14C2-3288-09AD-EB1A12624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542" y="3419167"/>
            <a:ext cx="39329" cy="19665"/>
          </a:xfrm>
          <a:prstGeom prst="rect">
            <a:avLst/>
          </a:prstGeo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9A43F6C-3C87-47DC-943B-E765ABAA00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da-DK" dirty="0"/>
              <a:t>Lars Bødker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147B126E-0551-D390-AE6A-18D96F85FA7B}"/>
              </a:ext>
            </a:extLst>
          </p:cNvPr>
          <p:cNvSpPr/>
          <p:nvPr/>
        </p:nvSpPr>
        <p:spPr>
          <a:xfrm>
            <a:off x="-268782" y="5884972"/>
            <a:ext cx="12662807" cy="849086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C231969-9981-3E70-58C7-B4691D19E7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6138758"/>
            <a:ext cx="892800" cy="3744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B1D3EBA-DAA0-8AC9-4EDB-100456C769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457" y="6145958"/>
            <a:ext cx="2966898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25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5659E-D8A0-4CB8-28B0-E3E6B3E9B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DC24BF-DD9A-DE21-2578-CB3ED5783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err="1"/>
              <a:t>History</a:t>
            </a:r>
            <a:r>
              <a:rPr lang="da-DK" dirty="0"/>
              <a:t> of </a:t>
            </a:r>
            <a:r>
              <a:rPr lang="da-DK" dirty="0" err="1"/>
              <a:t>oospore</a:t>
            </a:r>
            <a:r>
              <a:rPr lang="da-DK" dirty="0"/>
              <a:t> – </a:t>
            </a:r>
            <a:r>
              <a:rPr lang="da-DK" dirty="0" err="1"/>
              <a:t>renewal</a:t>
            </a:r>
            <a:r>
              <a:rPr lang="da-DK" dirty="0"/>
              <a:t> of </a:t>
            </a:r>
            <a:r>
              <a:rPr lang="da-DK" dirty="0" err="1"/>
              <a:t>focus</a:t>
            </a:r>
            <a:r>
              <a:rPr lang="da-DK" dirty="0"/>
              <a:t>!</a:t>
            </a:r>
          </a:p>
        </p:txBody>
      </p: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C7A707C2-921F-FCFD-B7A2-EFE99C773480}"/>
              </a:ext>
            </a:extLst>
          </p:cNvPr>
          <p:cNvCxnSpPr>
            <a:cxnSpLocks/>
          </p:cNvCxnSpPr>
          <p:nvPr/>
        </p:nvCxnSpPr>
        <p:spPr>
          <a:xfrm>
            <a:off x="1115882" y="3581400"/>
            <a:ext cx="0" cy="91662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kstfelt 6">
            <a:extLst>
              <a:ext uri="{FF2B5EF4-FFF2-40B4-BE49-F238E27FC236}">
                <a16:creationId xmlns:a16="http://schemas.microsoft.com/office/drawing/2014/main" id="{05DBEDB9-DEA5-C1FD-AF12-95FBE11F2521}"/>
              </a:ext>
            </a:extLst>
          </p:cNvPr>
          <p:cNvSpPr txBox="1"/>
          <p:nvPr/>
        </p:nvSpPr>
        <p:spPr>
          <a:xfrm>
            <a:off x="2572021" y="4743039"/>
            <a:ext cx="5025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1976 </a:t>
            </a:r>
          </a:p>
        </p:txBody>
      </p:sp>
      <p:cxnSp>
        <p:nvCxnSpPr>
          <p:cNvPr id="3" name="Lige pilforbindelse 2">
            <a:extLst>
              <a:ext uri="{FF2B5EF4-FFF2-40B4-BE49-F238E27FC236}">
                <a16:creationId xmlns:a16="http://schemas.microsoft.com/office/drawing/2014/main" id="{E44ED84B-6A0E-E40A-384B-F5FA9A503BA1}"/>
              </a:ext>
            </a:extLst>
          </p:cNvPr>
          <p:cNvCxnSpPr/>
          <p:nvPr/>
        </p:nvCxnSpPr>
        <p:spPr>
          <a:xfrm>
            <a:off x="3544107" y="3473678"/>
            <a:ext cx="0" cy="109330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ladsholder til indhold 4">
            <a:extLst>
              <a:ext uri="{FF2B5EF4-FFF2-40B4-BE49-F238E27FC236}">
                <a16:creationId xmlns:a16="http://schemas.microsoft.com/office/drawing/2014/main" id="{746C0BEC-F33F-72B4-983A-AD3F2A463C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07" t="13338" r="54523" b="23695"/>
          <a:stretch>
            <a:fillRect/>
          </a:stretch>
        </p:blipFill>
        <p:spPr>
          <a:xfrm>
            <a:off x="6076852" y="2178850"/>
            <a:ext cx="797676" cy="1208775"/>
          </a:xfrm>
          <a:prstGeom prst="rect">
            <a:avLst/>
          </a:prstGeom>
        </p:spPr>
      </p:pic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6E71A89C-59BA-BB9B-544B-77A57DC45B4A}"/>
              </a:ext>
            </a:extLst>
          </p:cNvPr>
          <p:cNvCxnSpPr/>
          <p:nvPr/>
        </p:nvCxnSpPr>
        <p:spPr>
          <a:xfrm>
            <a:off x="5538970" y="3473678"/>
            <a:ext cx="0" cy="109330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felt 12">
            <a:extLst>
              <a:ext uri="{FF2B5EF4-FFF2-40B4-BE49-F238E27FC236}">
                <a16:creationId xmlns:a16="http://schemas.microsoft.com/office/drawing/2014/main" id="{72265CB5-A590-9EFC-4F6C-5D93026F1909}"/>
              </a:ext>
            </a:extLst>
          </p:cNvPr>
          <p:cNvSpPr txBox="1"/>
          <p:nvPr/>
        </p:nvSpPr>
        <p:spPr>
          <a:xfrm>
            <a:off x="5223610" y="4799467"/>
            <a:ext cx="10858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1992 - 2001</a:t>
            </a:r>
          </a:p>
        </p:txBody>
      </p: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8574A6F5-D61D-4FAD-106E-7BFD366E9FEC}"/>
              </a:ext>
            </a:extLst>
          </p:cNvPr>
          <p:cNvCxnSpPr/>
          <p:nvPr/>
        </p:nvCxnSpPr>
        <p:spPr>
          <a:xfrm>
            <a:off x="5766550" y="3473678"/>
            <a:ext cx="0" cy="109330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Lige pilforbindelse 15">
            <a:extLst>
              <a:ext uri="{FF2B5EF4-FFF2-40B4-BE49-F238E27FC236}">
                <a16:creationId xmlns:a16="http://schemas.microsoft.com/office/drawing/2014/main" id="{ACB497A9-181F-99F1-F346-15A4F6FE71CA}"/>
              </a:ext>
            </a:extLst>
          </p:cNvPr>
          <p:cNvCxnSpPr/>
          <p:nvPr/>
        </p:nvCxnSpPr>
        <p:spPr>
          <a:xfrm>
            <a:off x="5954272" y="3473678"/>
            <a:ext cx="0" cy="109330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kstfelt 18">
            <a:extLst>
              <a:ext uri="{FF2B5EF4-FFF2-40B4-BE49-F238E27FC236}">
                <a16:creationId xmlns:a16="http://schemas.microsoft.com/office/drawing/2014/main" id="{2F7DEB6D-76A3-847B-531D-01B489A99543}"/>
              </a:ext>
            </a:extLst>
          </p:cNvPr>
          <p:cNvSpPr txBox="1"/>
          <p:nvPr/>
        </p:nvSpPr>
        <p:spPr>
          <a:xfrm>
            <a:off x="3330731" y="4730040"/>
            <a:ext cx="5025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1984 </a:t>
            </a:r>
          </a:p>
        </p:txBody>
      </p: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E0CC40CF-E6CB-188C-24A8-B25BB27BB21D}"/>
              </a:ext>
            </a:extLst>
          </p:cNvPr>
          <p:cNvCxnSpPr/>
          <p:nvPr/>
        </p:nvCxnSpPr>
        <p:spPr>
          <a:xfrm>
            <a:off x="2738154" y="3429000"/>
            <a:ext cx="0" cy="109330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kstfelt 20">
            <a:extLst>
              <a:ext uri="{FF2B5EF4-FFF2-40B4-BE49-F238E27FC236}">
                <a16:creationId xmlns:a16="http://schemas.microsoft.com/office/drawing/2014/main" id="{6E55A01D-CDB3-74F4-619B-46369593B28F}"/>
              </a:ext>
            </a:extLst>
          </p:cNvPr>
          <p:cNvSpPr txBox="1"/>
          <p:nvPr/>
        </p:nvSpPr>
        <p:spPr>
          <a:xfrm>
            <a:off x="2618204" y="3172181"/>
            <a:ext cx="4309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A2</a:t>
            </a:r>
          </a:p>
        </p:txBody>
      </p:sp>
      <p:cxnSp>
        <p:nvCxnSpPr>
          <p:cNvPr id="24" name="Lige pilforbindelse 23">
            <a:extLst>
              <a:ext uri="{FF2B5EF4-FFF2-40B4-BE49-F238E27FC236}">
                <a16:creationId xmlns:a16="http://schemas.microsoft.com/office/drawing/2014/main" id="{C2E52EE7-311A-065B-1370-C68F7F1DFEF2}"/>
              </a:ext>
            </a:extLst>
          </p:cNvPr>
          <p:cNvCxnSpPr>
            <a:cxnSpLocks/>
          </p:cNvCxnSpPr>
          <p:nvPr/>
        </p:nvCxnSpPr>
        <p:spPr>
          <a:xfrm>
            <a:off x="2536166" y="5291873"/>
            <a:ext cx="8281359" cy="1337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129FDACC-125B-2F63-212A-AF4813DCAF4D}"/>
              </a:ext>
            </a:extLst>
          </p:cNvPr>
          <p:cNvCxnSpPr>
            <a:cxnSpLocks/>
          </p:cNvCxnSpPr>
          <p:nvPr/>
        </p:nvCxnSpPr>
        <p:spPr>
          <a:xfrm flipH="1" flipV="1">
            <a:off x="2475781" y="5202537"/>
            <a:ext cx="60385" cy="89336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Lige forbindelse 27">
            <a:extLst>
              <a:ext uri="{FF2B5EF4-FFF2-40B4-BE49-F238E27FC236}">
                <a16:creationId xmlns:a16="http://schemas.microsoft.com/office/drawing/2014/main" id="{C1D3C8CA-FCAE-9FC4-2524-D037E3B00099}"/>
              </a:ext>
            </a:extLst>
          </p:cNvPr>
          <p:cNvCxnSpPr>
            <a:cxnSpLocks/>
          </p:cNvCxnSpPr>
          <p:nvPr/>
        </p:nvCxnSpPr>
        <p:spPr>
          <a:xfrm flipV="1">
            <a:off x="2393831" y="5203346"/>
            <a:ext cx="74762" cy="122389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Lige forbindelse 31">
            <a:extLst>
              <a:ext uri="{FF2B5EF4-FFF2-40B4-BE49-F238E27FC236}">
                <a16:creationId xmlns:a16="http://schemas.microsoft.com/office/drawing/2014/main" id="{71294623-3813-0498-B6CE-25FEC54415F1}"/>
              </a:ext>
            </a:extLst>
          </p:cNvPr>
          <p:cNvCxnSpPr>
            <a:cxnSpLocks/>
          </p:cNvCxnSpPr>
          <p:nvPr/>
        </p:nvCxnSpPr>
        <p:spPr>
          <a:xfrm flipH="1" flipV="1">
            <a:off x="2343511" y="5225541"/>
            <a:ext cx="60385" cy="89336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Lige forbindelse 32">
            <a:extLst>
              <a:ext uri="{FF2B5EF4-FFF2-40B4-BE49-F238E27FC236}">
                <a16:creationId xmlns:a16="http://schemas.microsoft.com/office/drawing/2014/main" id="{E56C182B-AF86-3822-E254-123016036F06}"/>
              </a:ext>
            </a:extLst>
          </p:cNvPr>
          <p:cNvCxnSpPr>
            <a:cxnSpLocks/>
          </p:cNvCxnSpPr>
          <p:nvPr/>
        </p:nvCxnSpPr>
        <p:spPr>
          <a:xfrm flipH="1" flipV="1">
            <a:off x="2211241" y="5265805"/>
            <a:ext cx="60385" cy="89336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Lige forbindelse 34">
            <a:extLst>
              <a:ext uri="{FF2B5EF4-FFF2-40B4-BE49-F238E27FC236}">
                <a16:creationId xmlns:a16="http://schemas.microsoft.com/office/drawing/2014/main" id="{AC267E02-67DA-C502-50DA-2E6F1EEB492A}"/>
              </a:ext>
            </a:extLst>
          </p:cNvPr>
          <p:cNvCxnSpPr>
            <a:cxnSpLocks/>
          </p:cNvCxnSpPr>
          <p:nvPr/>
        </p:nvCxnSpPr>
        <p:spPr>
          <a:xfrm flipV="1">
            <a:off x="2270186" y="5217723"/>
            <a:ext cx="74762" cy="122389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Lige forbindelse 38">
            <a:extLst>
              <a:ext uri="{FF2B5EF4-FFF2-40B4-BE49-F238E27FC236}">
                <a16:creationId xmlns:a16="http://schemas.microsoft.com/office/drawing/2014/main" id="{C4C23ECC-1455-C4B6-3D1C-98F6F2B8639E}"/>
              </a:ext>
            </a:extLst>
          </p:cNvPr>
          <p:cNvCxnSpPr>
            <a:cxnSpLocks/>
          </p:cNvCxnSpPr>
          <p:nvPr/>
        </p:nvCxnSpPr>
        <p:spPr>
          <a:xfrm>
            <a:off x="909288" y="5269875"/>
            <a:ext cx="1314905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kstfelt 40">
            <a:extLst>
              <a:ext uri="{FF2B5EF4-FFF2-40B4-BE49-F238E27FC236}">
                <a16:creationId xmlns:a16="http://schemas.microsoft.com/office/drawing/2014/main" id="{58884935-EACE-AB84-B32E-A3736E14B267}"/>
              </a:ext>
            </a:extLst>
          </p:cNvPr>
          <p:cNvSpPr txBox="1"/>
          <p:nvPr/>
        </p:nvSpPr>
        <p:spPr>
          <a:xfrm>
            <a:off x="690691" y="4799467"/>
            <a:ext cx="85038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1845-1852 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59AE9A0E-CF03-829B-0607-4F4E286B6EAE}"/>
              </a:ext>
            </a:extLst>
          </p:cNvPr>
          <p:cNvSpPr txBox="1"/>
          <p:nvPr/>
        </p:nvSpPr>
        <p:spPr>
          <a:xfrm>
            <a:off x="993865" y="3230087"/>
            <a:ext cx="4309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A1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F10BFFF0-D908-A066-8D2C-4063A07B7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6" y="1989541"/>
            <a:ext cx="1457739" cy="109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kstfelt 42">
            <a:extLst>
              <a:ext uri="{FF2B5EF4-FFF2-40B4-BE49-F238E27FC236}">
                <a16:creationId xmlns:a16="http://schemas.microsoft.com/office/drawing/2014/main" id="{C657F117-F7CA-E2D6-D69C-FA2A319DA3DC}"/>
              </a:ext>
            </a:extLst>
          </p:cNvPr>
          <p:cNvSpPr txBox="1"/>
          <p:nvPr/>
        </p:nvSpPr>
        <p:spPr>
          <a:xfrm>
            <a:off x="3432325" y="3148093"/>
            <a:ext cx="4309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A2</a:t>
            </a:r>
          </a:p>
        </p:txBody>
      </p:sp>
      <p:sp>
        <p:nvSpPr>
          <p:cNvPr id="53" name="Tekstfelt 52">
            <a:extLst>
              <a:ext uri="{FF2B5EF4-FFF2-40B4-BE49-F238E27FC236}">
                <a16:creationId xmlns:a16="http://schemas.microsoft.com/office/drawing/2014/main" id="{3B1F8786-EAA6-AD20-46F7-132C257BAF7E}"/>
              </a:ext>
            </a:extLst>
          </p:cNvPr>
          <p:cNvSpPr txBox="1"/>
          <p:nvPr/>
        </p:nvSpPr>
        <p:spPr>
          <a:xfrm>
            <a:off x="7560170" y="1172240"/>
            <a:ext cx="4248539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Single R-genes breakdown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Single site </a:t>
            </a:r>
            <a:r>
              <a:rPr lang="da-DK" sz="1400" dirty="0" err="1"/>
              <a:t>MoA</a:t>
            </a:r>
            <a:r>
              <a:rPr lang="da-DK" sz="1400" dirty="0"/>
              <a:t> breaks </a:t>
            </a:r>
            <a:r>
              <a:rPr lang="da-DK" sz="1400" dirty="0" err="1"/>
              <a:t>down</a:t>
            </a:r>
            <a:endParaRPr lang="da-DK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err="1"/>
              <a:t>Virulence</a:t>
            </a:r>
            <a:r>
              <a:rPr lang="da-DK" sz="1400" dirty="0"/>
              <a:t> and fungicide </a:t>
            </a:r>
            <a:r>
              <a:rPr lang="da-DK" sz="1400" dirty="0" err="1"/>
              <a:t>resistance</a:t>
            </a:r>
            <a:r>
              <a:rPr lang="da-DK" sz="1400" dirty="0"/>
              <a:t> is </a:t>
            </a:r>
            <a:r>
              <a:rPr lang="da-DK" sz="1400" dirty="0" err="1"/>
              <a:t>linked</a:t>
            </a:r>
            <a:r>
              <a:rPr lang="da-DK" sz="1400" dirty="0"/>
              <a:t> to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Biggest </a:t>
            </a:r>
            <a:r>
              <a:rPr lang="da-DK" sz="1400" dirty="0" err="1"/>
              <a:t>genetic</a:t>
            </a:r>
            <a:r>
              <a:rPr lang="da-DK" sz="1400" dirty="0"/>
              <a:t> </a:t>
            </a:r>
            <a:r>
              <a:rPr lang="da-DK" sz="1400" dirty="0" err="1"/>
              <a:t>diversity</a:t>
            </a:r>
            <a:r>
              <a:rPr lang="da-DK" sz="1400" dirty="0"/>
              <a:t> in genotypes in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EU41, EU43, breakdown Rpi-vnt1.1, 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 dirty="0"/>
          </a:p>
          <a:p>
            <a:endParaRPr lang="da-DK" sz="1400" b="1" dirty="0"/>
          </a:p>
        </p:txBody>
      </p:sp>
      <p:sp>
        <p:nvSpPr>
          <p:cNvPr id="54" name="Højre klammeparentes 53">
            <a:extLst>
              <a:ext uri="{FF2B5EF4-FFF2-40B4-BE49-F238E27FC236}">
                <a16:creationId xmlns:a16="http://schemas.microsoft.com/office/drawing/2014/main" id="{09D5E9BC-6900-5393-9924-DBA609230CB3}"/>
              </a:ext>
            </a:extLst>
          </p:cNvPr>
          <p:cNvSpPr/>
          <p:nvPr/>
        </p:nvSpPr>
        <p:spPr>
          <a:xfrm rot="5400000">
            <a:off x="3939770" y="4350380"/>
            <a:ext cx="568179" cy="2971411"/>
          </a:xfrm>
          <a:prstGeom prst="rightBrace">
            <a:avLst>
              <a:gd name="adj1" fmla="val 46103"/>
              <a:gd name="adj2" fmla="val 50000"/>
            </a:avLst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Tekstfelt 54">
            <a:extLst>
              <a:ext uri="{FF2B5EF4-FFF2-40B4-BE49-F238E27FC236}">
                <a16:creationId xmlns:a16="http://schemas.microsoft.com/office/drawing/2014/main" id="{8688B4A6-7B6D-6C15-D1E9-8D347BD52015}"/>
              </a:ext>
            </a:extLst>
          </p:cNvPr>
          <p:cNvSpPr txBox="1"/>
          <p:nvPr/>
        </p:nvSpPr>
        <p:spPr>
          <a:xfrm>
            <a:off x="3960844" y="6151482"/>
            <a:ext cx="100705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 err="1"/>
              <a:t>Aprox</a:t>
            </a:r>
            <a:r>
              <a:rPr lang="da-DK" sz="1400" dirty="0"/>
              <a:t>. 25 yr</a:t>
            </a:r>
          </a:p>
        </p:txBody>
      </p:sp>
      <p:sp>
        <p:nvSpPr>
          <p:cNvPr id="56" name="Højre klammeparentes 55">
            <a:extLst>
              <a:ext uri="{FF2B5EF4-FFF2-40B4-BE49-F238E27FC236}">
                <a16:creationId xmlns:a16="http://schemas.microsoft.com/office/drawing/2014/main" id="{9CF93494-18F2-87F7-9041-DCEC44BA53BF}"/>
              </a:ext>
            </a:extLst>
          </p:cNvPr>
          <p:cNvSpPr/>
          <p:nvPr/>
        </p:nvSpPr>
        <p:spPr>
          <a:xfrm rot="5400000">
            <a:off x="7034357" y="4365794"/>
            <a:ext cx="568179" cy="2971411"/>
          </a:xfrm>
          <a:prstGeom prst="rightBrace">
            <a:avLst>
              <a:gd name="adj1" fmla="val 46103"/>
              <a:gd name="adj2" fmla="val 50000"/>
            </a:avLst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1D09CAD5-99C0-B450-9D67-4BAB4C242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145" y="1113147"/>
            <a:ext cx="3021187" cy="1037628"/>
          </a:xfrm>
          <a:prstGeom prst="rect">
            <a:avLst/>
          </a:prstGeom>
        </p:spPr>
      </p:pic>
      <p:pic>
        <p:nvPicPr>
          <p:cNvPr id="15" name="Pladsholder til indhold 4">
            <a:extLst>
              <a:ext uri="{FF2B5EF4-FFF2-40B4-BE49-F238E27FC236}">
                <a16:creationId xmlns:a16="http://schemas.microsoft.com/office/drawing/2014/main" id="{F8AD90C2-80AD-D534-7264-945EEC1024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48"/>
          <a:stretch>
            <a:fillRect/>
          </a:stretch>
        </p:blipFill>
        <p:spPr>
          <a:xfrm>
            <a:off x="4140167" y="2187207"/>
            <a:ext cx="1814105" cy="117749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6F4FAEA-8FC9-7560-6E52-66FAF9371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24983" r="23262" b="17751"/>
          <a:stretch>
            <a:fillRect/>
          </a:stretch>
        </p:blipFill>
        <p:spPr bwMode="auto">
          <a:xfrm flipH="1">
            <a:off x="2618204" y="5310535"/>
            <a:ext cx="253334" cy="1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850E301-6313-CAF5-7D91-BE91845F9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24983" r="23262" b="17751"/>
          <a:stretch>
            <a:fillRect/>
          </a:stretch>
        </p:blipFill>
        <p:spPr bwMode="auto">
          <a:xfrm flipH="1">
            <a:off x="3034892" y="5307890"/>
            <a:ext cx="253334" cy="1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846C9C86-0395-41B2-1A97-6E6B6EA16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24983" r="23262" b="17751"/>
          <a:stretch>
            <a:fillRect/>
          </a:stretch>
        </p:blipFill>
        <p:spPr bwMode="auto">
          <a:xfrm flipH="1">
            <a:off x="5095990" y="5319866"/>
            <a:ext cx="253334" cy="1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7C65C98-BED8-B785-25FF-C9F80B781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24983" r="23262" b="17751"/>
          <a:stretch>
            <a:fillRect/>
          </a:stretch>
        </p:blipFill>
        <p:spPr bwMode="auto">
          <a:xfrm flipH="1">
            <a:off x="5932062" y="5324208"/>
            <a:ext cx="253334" cy="1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DC11BC08-378D-9E6A-9073-03388AFE7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24983" r="23262" b="17751"/>
          <a:stretch>
            <a:fillRect/>
          </a:stretch>
        </p:blipFill>
        <p:spPr bwMode="auto">
          <a:xfrm flipH="1">
            <a:off x="3446912" y="5319691"/>
            <a:ext cx="253334" cy="1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2DBA4385-7659-34E1-FF22-628735FEE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24983" r="23262" b="17751"/>
          <a:stretch>
            <a:fillRect/>
          </a:stretch>
        </p:blipFill>
        <p:spPr bwMode="auto">
          <a:xfrm flipH="1">
            <a:off x="3864811" y="5313869"/>
            <a:ext cx="253334" cy="1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F7DE0D67-B614-0B81-0137-9140D7EBE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24983" r="23262" b="17751"/>
          <a:stretch>
            <a:fillRect/>
          </a:stretch>
        </p:blipFill>
        <p:spPr bwMode="auto">
          <a:xfrm flipH="1">
            <a:off x="4302548" y="5306491"/>
            <a:ext cx="253334" cy="1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F760DAF8-C3CC-C032-A1BD-A22D3EB95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24983" r="23262" b="17751"/>
          <a:stretch>
            <a:fillRect/>
          </a:stretch>
        </p:blipFill>
        <p:spPr bwMode="auto">
          <a:xfrm flipH="1">
            <a:off x="4714568" y="5319691"/>
            <a:ext cx="253334" cy="1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54FB8941-AEA5-D624-BED1-CC60621E6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24983" r="23262" b="17751"/>
          <a:stretch>
            <a:fillRect/>
          </a:stretch>
        </p:blipFill>
        <p:spPr bwMode="auto">
          <a:xfrm flipH="1">
            <a:off x="5550640" y="5314576"/>
            <a:ext cx="253334" cy="1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43C33DCB-D582-7DF2-F59B-191CA46B8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24983" r="23262" b="17751"/>
          <a:stretch>
            <a:fillRect/>
          </a:stretch>
        </p:blipFill>
        <p:spPr bwMode="auto">
          <a:xfrm flipH="1">
            <a:off x="6767373" y="5319691"/>
            <a:ext cx="253334" cy="1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141129AC-7C3F-6E97-F332-B4CF32BC1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24983" r="23262" b="17751"/>
          <a:stretch>
            <a:fillRect/>
          </a:stretch>
        </p:blipFill>
        <p:spPr bwMode="auto">
          <a:xfrm flipH="1">
            <a:off x="7168544" y="5321388"/>
            <a:ext cx="253334" cy="1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D7FDC9D1-CBAD-F597-5415-97ACE7C5D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24983" r="23262" b="17751"/>
          <a:stretch>
            <a:fillRect/>
          </a:stretch>
        </p:blipFill>
        <p:spPr bwMode="auto">
          <a:xfrm flipH="1">
            <a:off x="7513330" y="5313869"/>
            <a:ext cx="253334" cy="1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5BE45B06-6600-B0D9-29AA-D8C360A81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24983" r="23262" b="17751"/>
          <a:stretch>
            <a:fillRect/>
          </a:stretch>
        </p:blipFill>
        <p:spPr bwMode="auto">
          <a:xfrm flipH="1">
            <a:off x="7885709" y="5316404"/>
            <a:ext cx="253334" cy="1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4F702562-24B0-89BF-F623-598C79A02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24983" r="23262" b="17751"/>
          <a:stretch>
            <a:fillRect/>
          </a:stretch>
        </p:blipFill>
        <p:spPr bwMode="auto">
          <a:xfrm flipH="1">
            <a:off x="8244847" y="5321812"/>
            <a:ext cx="253334" cy="1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BB17B237-5F4B-AD39-AFA2-97F3A069B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24983" r="23262" b="17751"/>
          <a:stretch>
            <a:fillRect/>
          </a:stretch>
        </p:blipFill>
        <p:spPr bwMode="auto">
          <a:xfrm flipH="1">
            <a:off x="8642620" y="5314877"/>
            <a:ext cx="253334" cy="1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9C8E7977-E6F8-447D-7E54-B15596086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24983" r="23262" b="17751"/>
          <a:stretch>
            <a:fillRect/>
          </a:stretch>
        </p:blipFill>
        <p:spPr bwMode="auto">
          <a:xfrm flipH="1">
            <a:off x="6335892" y="5316404"/>
            <a:ext cx="253334" cy="1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kstfelt 57">
            <a:extLst>
              <a:ext uri="{FF2B5EF4-FFF2-40B4-BE49-F238E27FC236}">
                <a16:creationId xmlns:a16="http://schemas.microsoft.com/office/drawing/2014/main" id="{78459007-AE52-E84D-1E66-CCFE41B5667C}"/>
              </a:ext>
            </a:extLst>
          </p:cNvPr>
          <p:cNvSpPr txBox="1"/>
          <p:nvPr/>
        </p:nvSpPr>
        <p:spPr>
          <a:xfrm>
            <a:off x="8586877" y="4724662"/>
            <a:ext cx="108588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 2026</a:t>
            </a:r>
          </a:p>
        </p:txBody>
      </p:sp>
      <p:cxnSp>
        <p:nvCxnSpPr>
          <p:cNvPr id="59" name="Lige pilforbindelse 58">
            <a:extLst>
              <a:ext uri="{FF2B5EF4-FFF2-40B4-BE49-F238E27FC236}">
                <a16:creationId xmlns:a16="http://schemas.microsoft.com/office/drawing/2014/main" id="{C471D0F8-A9BE-D566-C30B-D135F764C56C}"/>
              </a:ext>
            </a:extLst>
          </p:cNvPr>
          <p:cNvCxnSpPr/>
          <p:nvPr/>
        </p:nvCxnSpPr>
        <p:spPr>
          <a:xfrm>
            <a:off x="8392393" y="3337809"/>
            <a:ext cx="0" cy="109330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Lige pilforbindelse 59">
            <a:extLst>
              <a:ext uri="{FF2B5EF4-FFF2-40B4-BE49-F238E27FC236}">
                <a16:creationId xmlns:a16="http://schemas.microsoft.com/office/drawing/2014/main" id="{526CB72A-11FC-48F0-DA5B-1EB2EC23017D}"/>
              </a:ext>
            </a:extLst>
          </p:cNvPr>
          <p:cNvCxnSpPr/>
          <p:nvPr/>
        </p:nvCxnSpPr>
        <p:spPr>
          <a:xfrm>
            <a:off x="8544793" y="3340916"/>
            <a:ext cx="0" cy="109330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Lige pilforbindelse 60">
            <a:extLst>
              <a:ext uri="{FF2B5EF4-FFF2-40B4-BE49-F238E27FC236}">
                <a16:creationId xmlns:a16="http://schemas.microsoft.com/office/drawing/2014/main" id="{105454EB-91B8-FB39-B875-CED0E9444846}"/>
              </a:ext>
            </a:extLst>
          </p:cNvPr>
          <p:cNvCxnSpPr/>
          <p:nvPr/>
        </p:nvCxnSpPr>
        <p:spPr>
          <a:xfrm>
            <a:off x="8697193" y="3344028"/>
            <a:ext cx="0" cy="109330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Lige pilforbindelse 61">
            <a:extLst>
              <a:ext uri="{FF2B5EF4-FFF2-40B4-BE49-F238E27FC236}">
                <a16:creationId xmlns:a16="http://schemas.microsoft.com/office/drawing/2014/main" id="{FFB16BFF-5E72-728C-9244-EDD1130163DC}"/>
              </a:ext>
            </a:extLst>
          </p:cNvPr>
          <p:cNvCxnSpPr/>
          <p:nvPr/>
        </p:nvCxnSpPr>
        <p:spPr>
          <a:xfrm>
            <a:off x="8849593" y="3337807"/>
            <a:ext cx="0" cy="109330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Lige pilforbindelse 62">
            <a:extLst>
              <a:ext uri="{FF2B5EF4-FFF2-40B4-BE49-F238E27FC236}">
                <a16:creationId xmlns:a16="http://schemas.microsoft.com/office/drawing/2014/main" id="{CBA07DF8-BAA8-727A-F90C-35E67AAE53C4}"/>
              </a:ext>
            </a:extLst>
          </p:cNvPr>
          <p:cNvCxnSpPr/>
          <p:nvPr/>
        </p:nvCxnSpPr>
        <p:spPr>
          <a:xfrm>
            <a:off x="9001993" y="3340916"/>
            <a:ext cx="0" cy="109330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4" name="Lige pilforbindelse 1023">
            <a:extLst>
              <a:ext uri="{FF2B5EF4-FFF2-40B4-BE49-F238E27FC236}">
                <a16:creationId xmlns:a16="http://schemas.microsoft.com/office/drawing/2014/main" id="{002D7F8A-8676-B5B6-6EB7-5D83014B5E7F}"/>
              </a:ext>
            </a:extLst>
          </p:cNvPr>
          <p:cNvCxnSpPr/>
          <p:nvPr/>
        </p:nvCxnSpPr>
        <p:spPr>
          <a:xfrm>
            <a:off x="9154393" y="3344025"/>
            <a:ext cx="0" cy="109330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2">
            <a:extLst>
              <a:ext uri="{FF2B5EF4-FFF2-40B4-BE49-F238E27FC236}">
                <a16:creationId xmlns:a16="http://schemas.microsoft.com/office/drawing/2014/main" id="{6DF2BEC9-88B0-95D9-BEAB-2F9E0E6BB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973" y="2034015"/>
            <a:ext cx="1410263" cy="105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kstfelt 44">
            <a:extLst>
              <a:ext uri="{FF2B5EF4-FFF2-40B4-BE49-F238E27FC236}">
                <a16:creationId xmlns:a16="http://schemas.microsoft.com/office/drawing/2014/main" id="{44F0F7D0-3BF5-F69B-76CD-95BCE8E5EB68}"/>
              </a:ext>
            </a:extLst>
          </p:cNvPr>
          <p:cNvSpPr txBox="1"/>
          <p:nvPr/>
        </p:nvSpPr>
        <p:spPr>
          <a:xfrm>
            <a:off x="6918349" y="6216666"/>
            <a:ext cx="100705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 err="1"/>
              <a:t>Aprox</a:t>
            </a:r>
            <a:r>
              <a:rPr lang="da-DK" sz="1400" dirty="0"/>
              <a:t>. 25 yr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27DB60A-ED8B-13D0-A90E-BBE6E99CE244}"/>
              </a:ext>
            </a:extLst>
          </p:cNvPr>
          <p:cNvSpPr txBox="1"/>
          <p:nvPr/>
        </p:nvSpPr>
        <p:spPr>
          <a:xfrm>
            <a:off x="6058729" y="3581400"/>
            <a:ext cx="182697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400" dirty="0">
                <a:highlight>
                  <a:srgbClr val="FFFFFF"/>
                </a:highlight>
              </a:rPr>
              <a:t>Andersson et al. 1998</a:t>
            </a:r>
            <a:endParaRPr lang="da-DK" sz="1400" dirty="0" err="1">
              <a:highlight>
                <a:srgbClr val="FFFFFF"/>
              </a:highlight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54330A0-B912-4D65-4688-9752D7F5D8E6}"/>
              </a:ext>
            </a:extLst>
          </p:cNvPr>
          <p:cNvSpPr txBox="1"/>
          <p:nvPr/>
        </p:nvSpPr>
        <p:spPr>
          <a:xfrm>
            <a:off x="3034893" y="3658596"/>
            <a:ext cx="1397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highlight>
                  <a:srgbClr val="FFFFFF"/>
                </a:highlight>
              </a:rPr>
              <a:t>Hohl &amp;Iselin 1984</a:t>
            </a:r>
            <a:r>
              <a:rPr lang="en-US" sz="1400" dirty="0"/>
              <a:t> </a:t>
            </a:r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71527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63F9F-2B53-229E-74A9-554C11EA6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B155C4-2A37-405F-951D-CAF88AE35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err="1"/>
              <a:t>Effect</a:t>
            </a:r>
            <a:r>
              <a:rPr lang="da-DK" dirty="0"/>
              <a:t> of mix- and alternation </a:t>
            </a:r>
            <a:r>
              <a:rPr lang="da-DK" dirty="0" err="1"/>
              <a:t>strategy</a:t>
            </a:r>
            <a:endParaRPr lang="da-DK" sz="1500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BEE68BB8-3964-5EFC-F8EB-5AD96DC3829A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2"/>
          <a:stretch>
            <a:fillRect/>
          </a:stretch>
        </p:blipFill>
        <p:spPr>
          <a:xfrm>
            <a:off x="691816" y="1587315"/>
            <a:ext cx="2492565" cy="3143305"/>
          </a:xfr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FAE54813-420C-0A93-B33D-938D9EF5E3B9}"/>
              </a:ext>
            </a:extLst>
          </p:cNvPr>
          <p:cNvSpPr txBox="1"/>
          <p:nvPr/>
        </p:nvSpPr>
        <p:spPr>
          <a:xfrm>
            <a:off x="922930" y="1104239"/>
            <a:ext cx="25934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2022 (64 pct.)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7622C447-BE90-B588-9EB1-672CFC4DABC3}"/>
              </a:ext>
            </a:extLst>
          </p:cNvPr>
          <p:cNvSpPr txBox="1"/>
          <p:nvPr/>
        </p:nvSpPr>
        <p:spPr>
          <a:xfrm>
            <a:off x="4006656" y="1151241"/>
            <a:ext cx="26721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chemeClr val="tx2"/>
                </a:solidFill>
              </a:rPr>
              <a:t>2023 (20 pct.)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96D86EE1-7F50-812E-6C8F-829453009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3692" y="149109"/>
            <a:ext cx="1632423" cy="417509"/>
          </a:xfrm>
          <a:prstGeom prst="rect">
            <a:avLst/>
          </a:prstGeom>
        </p:spPr>
      </p:pic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76F9606A-88AA-3750-50F2-D8353E86ECD1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4"/>
          <a:stretch>
            <a:fillRect/>
          </a:stretch>
        </p:blipFill>
        <p:spPr>
          <a:xfrm>
            <a:off x="3267707" y="1598344"/>
            <a:ext cx="2678678" cy="3132275"/>
          </a:xfr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C786DEA7-AC60-D1D7-67A8-C92871E4D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041" y="1598344"/>
            <a:ext cx="2556958" cy="3143305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165A7D6E-FA61-D10E-C4A5-98760CBACE11}"/>
              </a:ext>
            </a:extLst>
          </p:cNvPr>
          <p:cNvSpPr txBox="1"/>
          <p:nvPr/>
        </p:nvSpPr>
        <p:spPr>
          <a:xfrm>
            <a:off x="6436776" y="1163633"/>
            <a:ext cx="26721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chemeClr val="tx2"/>
                </a:solidFill>
              </a:rPr>
              <a:t>2024 (5 pct.)</a:t>
            </a: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6CB23B24-6413-3300-4A91-83EFB3A7B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384" y="653812"/>
            <a:ext cx="1161099" cy="48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5CF3C3E9-8527-6C92-6822-FD6462BC0701}"/>
              </a:ext>
            </a:extLst>
          </p:cNvPr>
          <p:cNvSpPr txBox="1"/>
          <p:nvPr/>
        </p:nvSpPr>
        <p:spPr>
          <a:xfrm>
            <a:off x="9108900" y="1195178"/>
            <a:ext cx="26721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400" b="1" dirty="0">
                <a:solidFill>
                  <a:schemeClr val="tx2"/>
                </a:solidFill>
              </a:rPr>
              <a:t>2025 (4 pct.)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8FDCAFB-B71E-11BA-3E9E-62623486C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8365" y="1596055"/>
            <a:ext cx="2671898" cy="313456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217CE42-F43A-611A-B336-3410E58FCC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579" y="5051911"/>
            <a:ext cx="2552934" cy="93916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E71BF27-7B60-78E3-C365-806A47B22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125" y="4793710"/>
            <a:ext cx="1262138" cy="94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B 1">
            <a:extLst>
              <a:ext uri="{FF2B5EF4-FFF2-40B4-BE49-F238E27FC236}">
                <a16:creationId xmlns:a16="http://schemas.microsoft.com/office/drawing/2014/main" id="{A2965BDA-B59A-5ECF-378D-4E89FCBB9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8632360" y="4793710"/>
            <a:ext cx="1071250" cy="9424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9E1A759F-074B-B84A-5661-D8CBA4359E95}"/>
              </a:ext>
            </a:extLst>
          </p:cNvPr>
          <p:cNvSpPr/>
          <p:nvPr/>
        </p:nvSpPr>
        <p:spPr>
          <a:xfrm>
            <a:off x="9167985" y="3927980"/>
            <a:ext cx="369829" cy="560717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11590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14A9C-883C-4E26-E459-F25261E96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err="1"/>
              <a:t>Frequency</a:t>
            </a:r>
            <a:r>
              <a:rPr lang="da-DK" dirty="0"/>
              <a:t>/</a:t>
            </a:r>
            <a:r>
              <a:rPr lang="da-DK" dirty="0" err="1"/>
              <a:t>presence</a:t>
            </a:r>
            <a:r>
              <a:rPr lang="da-DK" dirty="0"/>
              <a:t> of ”</a:t>
            </a:r>
            <a:r>
              <a:rPr lang="da-DK" dirty="0" err="1"/>
              <a:t>others</a:t>
            </a:r>
            <a:r>
              <a:rPr lang="da-DK" dirty="0"/>
              <a:t>” </a:t>
            </a:r>
            <a:r>
              <a:rPr lang="da-DK" dirty="0" err="1"/>
              <a:t>increasing</a:t>
            </a:r>
            <a:r>
              <a:rPr lang="da-DK" dirty="0"/>
              <a:t>?</a:t>
            </a:r>
          </a:p>
        </p:txBody>
      </p:sp>
      <p:pic>
        <p:nvPicPr>
          <p:cNvPr id="5" name="Pladsholder til indhold 4" descr="Et billede, der indeholder tekst, skærmbillede, linje/række, Kurve&#10;&#10;AI-genereret indhold kan være ukorrekt.">
            <a:extLst>
              <a:ext uri="{FF2B5EF4-FFF2-40B4-BE49-F238E27FC236}">
                <a16:creationId xmlns:a16="http://schemas.microsoft.com/office/drawing/2014/main" id="{53B91D61-E08F-08D4-AB36-6DABA8A4F0E1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/>
          <a:stretch>
            <a:fillRect/>
          </a:stretch>
        </p:blipFill>
        <p:spPr>
          <a:xfrm>
            <a:off x="2035157" y="1549400"/>
            <a:ext cx="8120099" cy="4148138"/>
          </a:xfrm>
          <a:prstGeom prst="rect">
            <a:avLst/>
          </a:prstGeom>
        </p:spPr>
      </p:pic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8E4CF64C-809B-7835-189A-F5DB8B06A4E1}"/>
              </a:ext>
            </a:extLst>
          </p:cNvPr>
          <p:cNvCxnSpPr/>
          <p:nvPr/>
        </p:nvCxnSpPr>
        <p:spPr>
          <a:xfrm>
            <a:off x="4371975" y="4496562"/>
            <a:ext cx="554354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952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EF5B18-2A02-E9FC-1B40-0EF451C9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err="1"/>
              <a:t>Sexual</a:t>
            </a:r>
            <a:r>
              <a:rPr lang="da-DK" dirty="0"/>
              <a:t> </a:t>
            </a:r>
            <a:r>
              <a:rPr lang="da-DK" dirty="0" err="1"/>
              <a:t>recombiantion</a:t>
            </a:r>
            <a:r>
              <a:rPr lang="da-DK" dirty="0"/>
              <a:t> – </a:t>
            </a:r>
            <a:r>
              <a:rPr lang="da-DK" dirty="0" err="1"/>
              <a:t>every</a:t>
            </a:r>
            <a:r>
              <a:rPr lang="da-DK" dirty="0"/>
              <a:t> </a:t>
            </a:r>
            <a:r>
              <a:rPr lang="da-DK" dirty="0" err="1"/>
              <a:t>year</a:t>
            </a:r>
            <a:r>
              <a:rPr lang="da-DK" dirty="0"/>
              <a:t>!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E3DDA94-3E61-C2B5-D78C-990BA6F929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49" t="9256" b="3513"/>
          <a:stretch>
            <a:fillRect/>
          </a:stretch>
        </p:blipFill>
        <p:spPr>
          <a:xfrm>
            <a:off x="508359" y="1383728"/>
            <a:ext cx="2033822" cy="238079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6C94418-D16D-EA8A-A8D4-5A02318FA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219" y="1383728"/>
            <a:ext cx="2097693" cy="238212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C5F717A-DF74-43E3-7B87-9648F43B3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254" y="1383728"/>
            <a:ext cx="2073166" cy="2382126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E66BDF62-969A-9E3C-306F-FFD275FA8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3762" y="1383729"/>
            <a:ext cx="1943535" cy="2382828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6F47500F-2765-BE1F-02A5-BB9E03E9F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230" y="4077918"/>
            <a:ext cx="1964951" cy="2276573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33B8BD38-9292-D0E1-2422-938D8E6A3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8219" y="4035989"/>
            <a:ext cx="2097693" cy="2318502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9D4494DC-C930-BE3A-DC22-C40AB28DF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8254" y="4004176"/>
            <a:ext cx="1993300" cy="2382127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03BDFAEE-411E-596C-756E-AD5668C101E1}"/>
              </a:ext>
            </a:extLst>
          </p:cNvPr>
          <p:cNvSpPr txBox="1"/>
          <p:nvPr/>
        </p:nvSpPr>
        <p:spPr>
          <a:xfrm>
            <a:off x="1441535" y="1171161"/>
            <a:ext cx="7510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2018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88F22DE1-D038-B6B4-7BBD-A3B85BC9B193}"/>
              </a:ext>
            </a:extLst>
          </p:cNvPr>
          <p:cNvSpPr txBox="1"/>
          <p:nvPr/>
        </p:nvSpPr>
        <p:spPr>
          <a:xfrm>
            <a:off x="3678375" y="1185908"/>
            <a:ext cx="7510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2019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198AEF76-76CA-4244-953E-B47592C768DA}"/>
              </a:ext>
            </a:extLst>
          </p:cNvPr>
          <p:cNvSpPr txBox="1"/>
          <p:nvPr/>
        </p:nvSpPr>
        <p:spPr>
          <a:xfrm>
            <a:off x="6080459" y="1176765"/>
            <a:ext cx="7510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2020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302EE819-137E-B5D8-725D-3B86F71ADF8D}"/>
              </a:ext>
            </a:extLst>
          </p:cNvPr>
          <p:cNvSpPr txBox="1"/>
          <p:nvPr/>
        </p:nvSpPr>
        <p:spPr>
          <a:xfrm>
            <a:off x="8453898" y="1168284"/>
            <a:ext cx="7510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2021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61B01CA6-2EB6-0DCA-1A4D-6500771039F1}"/>
              </a:ext>
            </a:extLst>
          </p:cNvPr>
          <p:cNvSpPr txBox="1"/>
          <p:nvPr/>
        </p:nvSpPr>
        <p:spPr>
          <a:xfrm>
            <a:off x="1340260" y="3854937"/>
            <a:ext cx="7510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2022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3CFDC3FA-4AA8-CFDD-E0E3-62C7A7AA4083}"/>
              </a:ext>
            </a:extLst>
          </p:cNvPr>
          <p:cNvSpPr txBox="1"/>
          <p:nvPr/>
        </p:nvSpPr>
        <p:spPr>
          <a:xfrm>
            <a:off x="3655759" y="3800796"/>
            <a:ext cx="7510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2023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4B3A49EC-B889-3BC7-2FCD-0E02E929287C}"/>
              </a:ext>
            </a:extLst>
          </p:cNvPr>
          <p:cNvSpPr txBox="1"/>
          <p:nvPr/>
        </p:nvSpPr>
        <p:spPr>
          <a:xfrm>
            <a:off x="5971258" y="3798327"/>
            <a:ext cx="7510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2024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32E8C01-F325-F3F8-88E7-FBCC6DBE9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5551" y="4004176"/>
            <a:ext cx="1999756" cy="2382127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62A5C0C-4374-BCA8-E1DB-3131AD89CC6D}"/>
              </a:ext>
            </a:extLst>
          </p:cNvPr>
          <p:cNvSpPr txBox="1"/>
          <p:nvPr/>
        </p:nvSpPr>
        <p:spPr>
          <a:xfrm>
            <a:off x="8394587" y="3800006"/>
            <a:ext cx="75105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(2025*)</a:t>
            </a:r>
          </a:p>
        </p:txBody>
      </p:sp>
    </p:spTree>
    <p:extLst>
      <p:ext uri="{BB962C8B-B14F-4D97-AF65-F5344CB8AC3E}">
        <p14:creationId xmlns:p14="http://schemas.microsoft.com/office/powerpoint/2010/main" val="331574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AC704-AA02-A38A-E921-F1602B262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06BD0F-822C-D272-696F-4B75D3538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err="1"/>
              <a:t>Sexual</a:t>
            </a:r>
            <a:r>
              <a:rPr lang="da-DK" dirty="0"/>
              <a:t> </a:t>
            </a:r>
            <a:r>
              <a:rPr lang="da-DK" dirty="0" err="1"/>
              <a:t>recombination</a:t>
            </a:r>
            <a:r>
              <a:rPr lang="da-DK" dirty="0"/>
              <a:t> in Europe</a:t>
            </a:r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93E8485B-C028-B01B-CB9B-A60D5DECDD4F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2"/>
          <a:stretch>
            <a:fillRect/>
          </a:stretch>
        </p:blipFill>
        <p:spPr>
          <a:xfrm>
            <a:off x="605786" y="1760979"/>
            <a:ext cx="4474852" cy="3724979"/>
          </a:xfrm>
          <a:prstGeom prst="rect">
            <a:avLst/>
          </a:prstGeom>
        </p:spPr>
      </p:pic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2A78FE1D-D3B6-254C-7269-5D5BDF7CA29B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3"/>
          <a:stretch>
            <a:fillRect/>
          </a:stretch>
        </p:blipFill>
        <p:spPr>
          <a:xfrm>
            <a:off x="5327650" y="1777075"/>
            <a:ext cx="4600575" cy="3692787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EAFD0852-06DE-5DBB-482F-F704EF700E32}"/>
              </a:ext>
            </a:extLst>
          </p:cNvPr>
          <p:cNvSpPr txBox="1"/>
          <p:nvPr/>
        </p:nvSpPr>
        <p:spPr>
          <a:xfrm>
            <a:off x="2682816" y="1292338"/>
            <a:ext cx="87989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800" dirty="0"/>
              <a:t>2024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54E3B72-70A5-EFCC-359B-9A14CA72AC8E}"/>
              </a:ext>
            </a:extLst>
          </p:cNvPr>
          <p:cNvSpPr txBox="1"/>
          <p:nvPr/>
        </p:nvSpPr>
        <p:spPr>
          <a:xfrm>
            <a:off x="7338205" y="1316532"/>
            <a:ext cx="87989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800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64446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D94AA4-F0FF-B791-6704-72E66ADC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Survival</a:t>
            </a:r>
            <a:r>
              <a:rPr lang="da-DK" dirty="0"/>
              <a:t> of </a:t>
            </a:r>
            <a:r>
              <a:rPr lang="da-DK" dirty="0" err="1"/>
              <a:t>oospores</a:t>
            </a:r>
            <a:r>
              <a:rPr lang="da-DK" dirty="0"/>
              <a:t> (”short” term </a:t>
            </a:r>
            <a:r>
              <a:rPr lang="da-DK" dirty="0" err="1"/>
              <a:t>survival</a:t>
            </a:r>
            <a:r>
              <a:rPr lang="da-DK" dirty="0"/>
              <a:t> </a:t>
            </a:r>
            <a:r>
              <a:rPr lang="da-DK" dirty="0" err="1"/>
              <a:t>structure</a:t>
            </a:r>
            <a:r>
              <a:rPr lang="da-DK" dirty="0"/>
              <a:t>?)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62770D0-FA23-A32E-9CCB-4CC9A2107AC8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da-DK" dirty="0"/>
              <a:t>At </a:t>
            </a:r>
            <a:r>
              <a:rPr lang="da-DK" dirty="0" err="1"/>
              <a:t>least</a:t>
            </a:r>
            <a:r>
              <a:rPr lang="da-DK" dirty="0"/>
              <a:t> 2 </a:t>
            </a:r>
            <a:r>
              <a:rPr lang="da-DK" dirty="0" err="1"/>
              <a:t>years</a:t>
            </a:r>
            <a:r>
              <a:rPr lang="da-DK" dirty="0"/>
              <a:t> in </a:t>
            </a:r>
            <a:r>
              <a:rPr lang="da-DK" dirty="0" err="1"/>
              <a:t>Sweden</a:t>
            </a:r>
            <a:r>
              <a:rPr lang="da-DK" dirty="0"/>
              <a:t> (Andersson et al., 1998)</a:t>
            </a:r>
          </a:p>
          <a:p>
            <a:r>
              <a:rPr lang="en-US" dirty="0"/>
              <a:t>At least 4 winter in Scandinavia (Nordskog et al., unpublished data) </a:t>
            </a:r>
          </a:p>
          <a:p>
            <a:r>
              <a:rPr lang="en-US" dirty="0"/>
              <a:t>At least to the next growing season in Finland(Lehtinen and </a:t>
            </a:r>
            <a:r>
              <a:rPr lang="en-US" dirty="0" err="1"/>
              <a:t>Hannukkala</a:t>
            </a:r>
            <a:r>
              <a:rPr lang="en-US" dirty="0"/>
              <a:t> 2004)</a:t>
            </a:r>
            <a:endParaRPr lang="da-DK" dirty="0"/>
          </a:p>
          <a:p>
            <a:r>
              <a:rPr lang="en-US" dirty="0"/>
              <a:t>Up to 4 years in Holland (</a:t>
            </a:r>
            <a:r>
              <a:rPr lang="en-US" dirty="0" err="1"/>
              <a:t>Turkensteen</a:t>
            </a:r>
            <a:r>
              <a:rPr lang="en-US" dirty="0"/>
              <a:t> et al., 2000)</a:t>
            </a:r>
          </a:p>
          <a:p>
            <a:r>
              <a:rPr lang="en-US" dirty="0"/>
              <a:t>Survival of two years in Mexico (Fernandez-Pavia et al. 2004)</a:t>
            </a:r>
          </a:p>
        </p:txBody>
      </p:sp>
    </p:spTree>
    <p:extLst>
      <p:ext uri="{BB962C8B-B14F-4D97-AF65-F5344CB8AC3E}">
        <p14:creationId xmlns:p14="http://schemas.microsoft.com/office/powerpoint/2010/main" val="478501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B5F22-F4BE-3AB6-33ED-ED2F92E31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C885625-3D95-7FAC-F742-15F6AF71B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Crop</a:t>
            </a:r>
            <a:r>
              <a:rPr lang="da-DK" dirty="0"/>
              <a:t> rotation and </a:t>
            </a:r>
            <a:r>
              <a:rPr lang="da-DK" dirty="0" err="1"/>
              <a:t>late</a:t>
            </a:r>
            <a:r>
              <a:rPr lang="da-DK" dirty="0"/>
              <a:t> </a:t>
            </a:r>
            <a:r>
              <a:rPr lang="da-DK" dirty="0" err="1"/>
              <a:t>blight</a:t>
            </a:r>
            <a:r>
              <a:rPr lang="da-DK" dirty="0"/>
              <a:t>? </a:t>
            </a:r>
            <a:br>
              <a:rPr lang="da-DK" dirty="0"/>
            </a:br>
            <a:r>
              <a:rPr lang="da-DK" sz="2000" dirty="0" err="1"/>
              <a:t>Frequency</a:t>
            </a:r>
            <a:r>
              <a:rPr lang="da-DK" sz="2000" dirty="0"/>
              <a:t> of </a:t>
            </a:r>
            <a:r>
              <a:rPr lang="da-DK" sz="2000" dirty="0" err="1"/>
              <a:t>fields</a:t>
            </a:r>
            <a:r>
              <a:rPr lang="da-DK" sz="2000" dirty="0"/>
              <a:t> with </a:t>
            </a:r>
            <a:r>
              <a:rPr lang="da-DK" sz="2000" dirty="0" err="1"/>
              <a:t>blight</a:t>
            </a:r>
            <a:endParaRPr lang="da-DK" sz="20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863B1FEC-E820-BFB5-325E-B252FB554FD6}"/>
              </a:ext>
            </a:extLst>
          </p:cNvPr>
          <p:cNvSpPr txBox="1"/>
          <p:nvPr/>
        </p:nvSpPr>
        <p:spPr>
          <a:xfrm>
            <a:off x="461428" y="6311227"/>
            <a:ext cx="1015576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/>
              <a:t>(Source: Bødker, L., </a:t>
            </a:r>
            <a:r>
              <a:rPr lang="da-DK" sz="1000" u="sng" dirty="0"/>
              <a:t>Pedersen, H., </a:t>
            </a:r>
            <a:r>
              <a:rPr lang="da-DK" sz="1000" dirty="0"/>
              <a:t>Kristensen, K., Møller, L., </a:t>
            </a:r>
            <a:r>
              <a:rPr lang="da-DK" sz="1000" dirty="0" err="1"/>
              <a:t>Lehtinen</a:t>
            </a:r>
            <a:r>
              <a:rPr lang="da-DK" sz="1000" dirty="0"/>
              <a:t>, A. &amp; A. </a:t>
            </a:r>
            <a:r>
              <a:rPr lang="da-DK" sz="1000" dirty="0" err="1"/>
              <a:t>Hannukkala</a:t>
            </a:r>
            <a:r>
              <a:rPr lang="da-DK" sz="1000" dirty="0"/>
              <a:t> 2006.)</a:t>
            </a:r>
          </a:p>
        </p:txBody>
      </p:sp>
      <p:pic>
        <p:nvPicPr>
          <p:cNvPr id="4" name="Picture 2" descr="LB 1">
            <a:extLst>
              <a:ext uri="{FF2B5EF4-FFF2-40B4-BE49-F238E27FC236}">
                <a16:creationId xmlns:a16="http://schemas.microsoft.com/office/drawing/2014/main" id="{B08350DA-4E5C-3BDD-956E-CE767C65E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7535"/>
          <a:stretch>
            <a:fillRect/>
          </a:stretch>
        </p:blipFill>
        <p:spPr bwMode="auto">
          <a:xfrm>
            <a:off x="5959133" y="1273515"/>
            <a:ext cx="4793231" cy="479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7873BBCA-23EF-D187-7358-952D9052E14B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3"/>
          <a:stretch>
            <a:fillRect/>
          </a:stretch>
        </p:blipFill>
        <p:spPr>
          <a:xfrm>
            <a:off x="769143" y="1549400"/>
            <a:ext cx="4148138" cy="41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5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4E4EB-723C-2CF9-38A7-0BD451050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70BF1AF-BB86-A510-DE28-4DC512FB8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rotation and late blight? </a:t>
            </a:r>
            <a:br>
              <a:rPr lang="en-US" dirty="0"/>
            </a:br>
            <a:r>
              <a:rPr lang="en-US" sz="2000" dirty="0"/>
              <a:t>Frequency of fields with blight</a:t>
            </a:r>
            <a:endParaRPr lang="da-DK" sz="20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FAAEF34-D0F7-D2A4-6EA2-2C7DF1A36F7E}"/>
              </a:ext>
            </a:extLst>
          </p:cNvPr>
          <p:cNvSpPr txBox="1"/>
          <p:nvPr/>
        </p:nvSpPr>
        <p:spPr>
          <a:xfrm>
            <a:off x="461428" y="6311227"/>
            <a:ext cx="1015576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/>
              <a:t>(Source: Bødker, L., </a:t>
            </a:r>
            <a:r>
              <a:rPr lang="da-DK" sz="1000" u="sng" dirty="0"/>
              <a:t>Pedersen, H., </a:t>
            </a:r>
            <a:r>
              <a:rPr lang="da-DK" sz="1000" dirty="0"/>
              <a:t>Kristensen, K., Møller, L., </a:t>
            </a:r>
            <a:r>
              <a:rPr lang="da-DK" sz="1000" dirty="0" err="1"/>
              <a:t>Lehtinen</a:t>
            </a:r>
            <a:r>
              <a:rPr lang="da-DK" sz="1000" dirty="0"/>
              <a:t>, A. &amp; A. </a:t>
            </a:r>
            <a:r>
              <a:rPr lang="da-DK" sz="1000" dirty="0" err="1"/>
              <a:t>Hannukkala</a:t>
            </a:r>
            <a:r>
              <a:rPr lang="da-DK" sz="1000" dirty="0"/>
              <a:t> 2006.)</a:t>
            </a:r>
          </a:p>
        </p:txBody>
      </p:sp>
      <p:pic>
        <p:nvPicPr>
          <p:cNvPr id="4" name="Picture 2" descr="LB 1">
            <a:extLst>
              <a:ext uri="{FF2B5EF4-FFF2-40B4-BE49-F238E27FC236}">
                <a16:creationId xmlns:a16="http://schemas.microsoft.com/office/drawing/2014/main" id="{7F4C0105-8EAF-E69A-A6A8-F7C40BA60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7535"/>
          <a:stretch>
            <a:fillRect/>
          </a:stretch>
        </p:blipFill>
        <p:spPr bwMode="auto">
          <a:xfrm>
            <a:off x="5959133" y="1273515"/>
            <a:ext cx="4793231" cy="479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9055A087-1D3E-6D2E-1CBD-C6C226EE5DF2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3"/>
          <a:stretch>
            <a:fillRect/>
          </a:stretch>
        </p:blipFill>
        <p:spPr>
          <a:xfrm>
            <a:off x="776649" y="1549400"/>
            <a:ext cx="4133126" cy="41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7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0E08E-9ABF-3BA4-41F1-1D56E11BA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ladsholder til indhold 7">
            <a:extLst>
              <a:ext uri="{FF2B5EF4-FFF2-40B4-BE49-F238E27FC236}">
                <a16:creationId xmlns:a16="http://schemas.microsoft.com/office/drawing/2014/main" id="{52874E2E-7E54-0DF2-D7E4-9EF00F2C1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49" y="1549400"/>
            <a:ext cx="4133126" cy="4148138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D99D23F8-6F5B-2422-A7D4-4CA793289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rotation and late blight? </a:t>
            </a:r>
            <a:br>
              <a:rPr lang="en-US" dirty="0"/>
            </a:br>
            <a:r>
              <a:rPr lang="en-US" sz="2000" dirty="0"/>
              <a:t>Frequency of fields with blight</a:t>
            </a:r>
            <a:endParaRPr lang="da-DK" sz="20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14D9B9A-0FF6-2355-DE2F-B8F65CC23111}"/>
              </a:ext>
            </a:extLst>
          </p:cNvPr>
          <p:cNvSpPr txBox="1"/>
          <p:nvPr/>
        </p:nvSpPr>
        <p:spPr>
          <a:xfrm>
            <a:off x="461428" y="6311227"/>
            <a:ext cx="1015576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/>
              <a:t>(Source: Bødker, L., </a:t>
            </a:r>
            <a:r>
              <a:rPr lang="da-DK" sz="1000" u="sng" dirty="0"/>
              <a:t>Pedersen, H., </a:t>
            </a:r>
            <a:r>
              <a:rPr lang="da-DK" sz="1000" dirty="0"/>
              <a:t>Kristensen, K., Møller, L., </a:t>
            </a:r>
            <a:r>
              <a:rPr lang="da-DK" sz="1000" dirty="0" err="1"/>
              <a:t>Lehtinen</a:t>
            </a:r>
            <a:r>
              <a:rPr lang="da-DK" sz="1000" dirty="0"/>
              <a:t>, A. &amp; A. </a:t>
            </a:r>
            <a:r>
              <a:rPr lang="da-DK" sz="1000" dirty="0" err="1"/>
              <a:t>Hannukkala</a:t>
            </a:r>
            <a:r>
              <a:rPr lang="da-DK" sz="1000" dirty="0"/>
              <a:t> 2006.)</a:t>
            </a:r>
          </a:p>
        </p:txBody>
      </p:sp>
      <p:pic>
        <p:nvPicPr>
          <p:cNvPr id="4" name="Picture 2" descr="LB 1">
            <a:extLst>
              <a:ext uri="{FF2B5EF4-FFF2-40B4-BE49-F238E27FC236}">
                <a16:creationId xmlns:a16="http://schemas.microsoft.com/office/drawing/2014/main" id="{BBCD7C46-EDC9-4991-2369-96FDFE2AB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7535"/>
          <a:stretch>
            <a:fillRect/>
          </a:stretch>
        </p:blipFill>
        <p:spPr bwMode="auto">
          <a:xfrm>
            <a:off x="5959133" y="1273515"/>
            <a:ext cx="4793231" cy="479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A8E50A59-C6BB-D518-06AC-3D7779271B51}"/>
              </a:ext>
            </a:extLst>
          </p:cNvPr>
          <p:cNvSpPr txBox="1"/>
          <p:nvPr/>
        </p:nvSpPr>
        <p:spPr>
          <a:xfrm>
            <a:off x="1819656" y="2386584"/>
            <a:ext cx="18288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6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9E7006A-B5BC-6759-8A2F-B8A1CB98C394}"/>
              </a:ext>
            </a:extLst>
          </p:cNvPr>
          <p:cNvSpPr txBox="1"/>
          <p:nvPr/>
        </p:nvSpPr>
        <p:spPr>
          <a:xfrm>
            <a:off x="2545077" y="1486011"/>
            <a:ext cx="18288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1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003A6F5-E08D-2178-C390-CBCF84187395}"/>
              </a:ext>
            </a:extLst>
          </p:cNvPr>
          <p:cNvSpPr txBox="1"/>
          <p:nvPr/>
        </p:nvSpPr>
        <p:spPr>
          <a:xfrm>
            <a:off x="3182535" y="1502768"/>
            <a:ext cx="18288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2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D5BA97C7-FADD-1F87-B670-A18D66C071B2}"/>
              </a:ext>
            </a:extLst>
          </p:cNvPr>
          <p:cNvSpPr txBox="1"/>
          <p:nvPr/>
        </p:nvSpPr>
        <p:spPr>
          <a:xfrm>
            <a:off x="3856142" y="3831440"/>
            <a:ext cx="2952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35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661B9497-69C6-6417-3E12-F4E009ECC162}"/>
              </a:ext>
            </a:extLst>
          </p:cNvPr>
          <p:cNvSpPr txBox="1"/>
          <p:nvPr/>
        </p:nvSpPr>
        <p:spPr>
          <a:xfrm>
            <a:off x="4364670" y="3831440"/>
            <a:ext cx="2952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18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3D8ADFF3-6247-1F59-E128-650CB8734145}"/>
              </a:ext>
            </a:extLst>
          </p:cNvPr>
          <p:cNvSpPr txBox="1"/>
          <p:nvPr/>
        </p:nvSpPr>
        <p:spPr>
          <a:xfrm>
            <a:off x="1707302" y="3477947"/>
            <a:ext cx="2952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13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9376AF4-F157-7B38-FBDB-1CBF52CC1DD7}"/>
              </a:ext>
            </a:extLst>
          </p:cNvPr>
          <p:cNvSpPr txBox="1"/>
          <p:nvPr/>
        </p:nvSpPr>
        <p:spPr>
          <a:xfrm>
            <a:off x="1763479" y="3831440"/>
            <a:ext cx="2952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 6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0BCDCF03-93D1-E092-8E2A-F12AC77BBAAC}"/>
              </a:ext>
            </a:extLst>
          </p:cNvPr>
          <p:cNvSpPr txBox="1"/>
          <p:nvPr/>
        </p:nvSpPr>
        <p:spPr>
          <a:xfrm>
            <a:off x="2418799" y="2245222"/>
            <a:ext cx="2952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  5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81E12CA8-E1B9-E204-D34A-BFE17C763F52}"/>
              </a:ext>
            </a:extLst>
          </p:cNvPr>
          <p:cNvSpPr txBox="1"/>
          <p:nvPr/>
        </p:nvSpPr>
        <p:spPr>
          <a:xfrm>
            <a:off x="3091095" y="2817459"/>
            <a:ext cx="2952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21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9368650B-10C0-C699-F047-436EB43CA8D4}"/>
              </a:ext>
            </a:extLst>
          </p:cNvPr>
          <p:cNvSpPr txBox="1"/>
          <p:nvPr/>
        </p:nvSpPr>
        <p:spPr>
          <a:xfrm>
            <a:off x="3844372" y="4138284"/>
            <a:ext cx="2952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17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FF5932EE-3C2A-309B-EDE9-A0F7555D9272}"/>
              </a:ext>
            </a:extLst>
          </p:cNvPr>
          <p:cNvSpPr txBox="1"/>
          <p:nvPr/>
        </p:nvSpPr>
        <p:spPr>
          <a:xfrm>
            <a:off x="3844371" y="4484918"/>
            <a:ext cx="2952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16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7654180E-5278-F842-C166-37CA71A69610}"/>
              </a:ext>
            </a:extLst>
          </p:cNvPr>
          <p:cNvSpPr txBox="1"/>
          <p:nvPr/>
        </p:nvSpPr>
        <p:spPr>
          <a:xfrm>
            <a:off x="4359906" y="4093516"/>
            <a:ext cx="2952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17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38F4D827-7A5D-1736-82BB-BC331EDD6BCF}"/>
              </a:ext>
            </a:extLst>
          </p:cNvPr>
          <p:cNvSpPr txBox="1"/>
          <p:nvPr/>
        </p:nvSpPr>
        <p:spPr>
          <a:xfrm>
            <a:off x="4381645" y="4525729"/>
            <a:ext cx="2952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 7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E8EA561F-2528-41DC-4796-2F0C79233305}"/>
              </a:ext>
            </a:extLst>
          </p:cNvPr>
          <p:cNvSpPr txBox="1"/>
          <p:nvPr/>
        </p:nvSpPr>
        <p:spPr>
          <a:xfrm>
            <a:off x="2447963" y="3262503"/>
            <a:ext cx="2952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 4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3672B209-5341-2BD1-2249-0E0FAAA1D199}"/>
              </a:ext>
            </a:extLst>
          </p:cNvPr>
          <p:cNvSpPr txBox="1"/>
          <p:nvPr/>
        </p:nvSpPr>
        <p:spPr>
          <a:xfrm>
            <a:off x="3034918" y="3437568"/>
            <a:ext cx="2952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 18</a:t>
            </a:r>
          </a:p>
        </p:txBody>
      </p:sp>
    </p:spTree>
    <p:extLst>
      <p:ext uri="{BB962C8B-B14F-4D97-AF65-F5344CB8AC3E}">
        <p14:creationId xmlns:p14="http://schemas.microsoft.com/office/powerpoint/2010/main" val="1761451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B631D-D55A-18BA-1515-F2DC6E060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AF7E532-E111-30F2-3D02-916812FD6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rotation and late blight? </a:t>
            </a:r>
            <a:br>
              <a:rPr lang="en-US" dirty="0"/>
            </a:br>
            <a:r>
              <a:rPr lang="en-US" sz="2000" dirty="0"/>
              <a:t>Disease severity</a:t>
            </a:r>
            <a:endParaRPr lang="da-DK" sz="2000" dirty="0"/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C8200338-9CA6-DFF0-D1C1-59BCAC26B8BB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2"/>
          <a:stretch>
            <a:fillRect/>
          </a:stretch>
        </p:blipFill>
        <p:spPr>
          <a:xfrm>
            <a:off x="769143" y="1549400"/>
            <a:ext cx="4148138" cy="4148138"/>
          </a:xfrm>
          <a:prstGeom prst="rect">
            <a:avLst/>
          </a:prstGeom>
        </p:spPr>
      </p:pic>
      <p:pic>
        <p:nvPicPr>
          <p:cNvPr id="4" name="Picture 2" descr="LB 1">
            <a:extLst>
              <a:ext uri="{FF2B5EF4-FFF2-40B4-BE49-F238E27FC236}">
                <a16:creationId xmlns:a16="http://schemas.microsoft.com/office/drawing/2014/main" id="{1507504C-43AA-32A7-6F6B-62FEAC704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7535"/>
          <a:stretch>
            <a:fillRect/>
          </a:stretch>
        </p:blipFill>
        <p:spPr bwMode="auto">
          <a:xfrm>
            <a:off x="5959133" y="1273515"/>
            <a:ext cx="4793231" cy="479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38F758F9-0BC7-4434-F68D-4D2C9AAE4D17}"/>
              </a:ext>
            </a:extLst>
          </p:cNvPr>
          <p:cNvSpPr txBox="1"/>
          <p:nvPr/>
        </p:nvSpPr>
        <p:spPr>
          <a:xfrm>
            <a:off x="461428" y="6311227"/>
            <a:ext cx="1015576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/>
              <a:t>(Source: Bødker, L., </a:t>
            </a:r>
            <a:r>
              <a:rPr lang="da-DK" sz="1000" u="sng" dirty="0"/>
              <a:t>Pedersen, H., </a:t>
            </a:r>
            <a:r>
              <a:rPr lang="da-DK" sz="1000" dirty="0"/>
              <a:t>Kristensen, K., Møller, L., </a:t>
            </a:r>
            <a:r>
              <a:rPr lang="da-DK" sz="1000" dirty="0" err="1"/>
              <a:t>Lehtinen</a:t>
            </a:r>
            <a:r>
              <a:rPr lang="da-DK" sz="1000" dirty="0"/>
              <a:t>, A. &amp; A. </a:t>
            </a:r>
            <a:r>
              <a:rPr lang="da-DK" sz="1000" dirty="0" err="1"/>
              <a:t>Hannukkala</a:t>
            </a:r>
            <a:r>
              <a:rPr lang="da-DK" sz="1000" dirty="0"/>
              <a:t> 2006.)</a:t>
            </a:r>
          </a:p>
        </p:txBody>
      </p:sp>
    </p:spTree>
    <p:extLst>
      <p:ext uri="{BB962C8B-B14F-4D97-AF65-F5344CB8AC3E}">
        <p14:creationId xmlns:p14="http://schemas.microsoft.com/office/powerpoint/2010/main" val="1970728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5049A26-BC8F-94E4-F330-F80F398D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252C733C-105D-A765-1D75-0C033BD64493}"/>
              </a:ext>
            </a:extLst>
          </p:cNvPr>
          <p:cNvSpPr txBox="1">
            <a:spLocks/>
          </p:cNvSpPr>
          <p:nvPr/>
        </p:nvSpPr>
        <p:spPr>
          <a:xfrm>
            <a:off x="542925" y="1549399"/>
            <a:ext cx="6375459" cy="414813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77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2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077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0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9769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1389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da-DK" dirty="0"/>
          </a:p>
        </p:txBody>
      </p:sp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45691D1E-C1E7-25AB-3CA3-DE51505E047E}"/>
              </a:ext>
            </a:extLst>
          </p:cNvPr>
          <p:cNvSpPr txBox="1">
            <a:spLocks/>
          </p:cNvSpPr>
          <p:nvPr/>
        </p:nvSpPr>
        <p:spPr>
          <a:xfrm>
            <a:off x="695325" y="1701799"/>
            <a:ext cx="6375459" cy="414813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377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2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077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0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9769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138950" indent="-28575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6EDBB2A-8374-F728-3000-258CD8920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2924" y="1549399"/>
            <a:ext cx="5552281" cy="4148139"/>
          </a:xfrm>
        </p:spPr>
        <p:txBody>
          <a:bodyPr/>
          <a:lstStyle/>
          <a:p>
            <a:r>
              <a:rPr lang="da-DK" sz="2000" dirty="0"/>
              <a:t>Potato </a:t>
            </a:r>
            <a:r>
              <a:rPr lang="da-DK" sz="2000" dirty="0" err="1"/>
              <a:t>late</a:t>
            </a:r>
            <a:r>
              <a:rPr lang="da-DK" sz="2000" dirty="0"/>
              <a:t> </a:t>
            </a:r>
            <a:r>
              <a:rPr lang="da-DK" sz="2000" dirty="0" err="1"/>
              <a:t>blight</a:t>
            </a:r>
            <a:r>
              <a:rPr lang="da-DK" sz="2000" dirty="0"/>
              <a:t> has never </a:t>
            </a:r>
            <a:r>
              <a:rPr lang="da-DK" sz="2000" dirty="0" err="1"/>
              <a:t>been</a:t>
            </a:r>
            <a:r>
              <a:rPr lang="da-DK" sz="2000" dirty="0"/>
              <a:t> a problem!</a:t>
            </a:r>
          </a:p>
          <a:p>
            <a:r>
              <a:rPr lang="da-DK" sz="2000" dirty="0" err="1"/>
              <a:t>Availabel</a:t>
            </a:r>
            <a:r>
              <a:rPr lang="da-DK" sz="2000" dirty="0"/>
              <a:t> fungicide – 2026</a:t>
            </a:r>
          </a:p>
          <a:p>
            <a:r>
              <a:rPr lang="da-DK" sz="2000" dirty="0"/>
              <a:t>IPM/ICM</a:t>
            </a:r>
          </a:p>
          <a:p>
            <a:r>
              <a:rPr lang="da-DK" sz="2000" dirty="0" err="1"/>
              <a:t>Effect</a:t>
            </a:r>
            <a:r>
              <a:rPr lang="da-DK" sz="2000" dirty="0"/>
              <a:t> of </a:t>
            </a:r>
            <a:r>
              <a:rPr lang="da-DK" sz="2000" dirty="0" err="1"/>
              <a:t>crop</a:t>
            </a:r>
            <a:r>
              <a:rPr lang="da-DK" sz="2000" dirty="0"/>
              <a:t> rotation?</a:t>
            </a:r>
          </a:p>
          <a:p>
            <a:r>
              <a:rPr lang="da-DK" sz="2000" dirty="0" err="1"/>
              <a:t>Synergism</a:t>
            </a:r>
            <a:r>
              <a:rPr lang="da-DK" sz="2000" dirty="0"/>
              <a:t> </a:t>
            </a:r>
            <a:r>
              <a:rPr lang="da-DK" sz="2000" dirty="0" err="1"/>
              <a:t>between</a:t>
            </a:r>
            <a:r>
              <a:rPr lang="da-DK" sz="2000" dirty="0"/>
              <a:t> </a:t>
            </a:r>
            <a:r>
              <a:rPr lang="da-DK" sz="2000" dirty="0" err="1"/>
              <a:t>MoA</a:t>
            </a:r>
            <a:r>
              <a:rPr lang="da-DK" sz="2000" dirty="0"/>
              <a:t> and Rpi-genes</a:t>
            </a:r>
          </a:p>
          <a:p>
            <a:r>
              <a:rPr lang="da-DK" sz="2000" dirty="0"/>
              <a:t>Deployment and </a:t>
            </a:r>
            <a:r>
              <a:rPr lang="da-DK" sz="2000" dirty="0" err="1"/>
              <a:t>landscaping</a:t>
            </a:r>
            <a:r>
              <a:rPr lang="da-DK" sz="2000" dirty="0"/>
              <a:t> of Rpi-genes</a:t>
            </a:r>
          </a:p>
          <a:p>
            <a:r>
              <a:rPr lang="da-DK" sz="2000" dirty="0"/>
              <a:t>DDS – </a:t>
            </a:r>
            <a:r>
              <a:rPr lang="da-DK" sz="2000" dirty="0" err="1"/>
              <a:t>early</a:t>
            </a:r>
            <a:r>
              <a:rPr lang="da-DK" sz="2000" dirty="0"/>
              <a:t> </a:t>
            </a:r>
            <a:r>
              <a:rPr lang="da-DK" sz="2000" dirty="0" err="1"/>
              <a:t>warning</a:t>
            </a:r>
            <a:r>
              <a:rPr lang="da-DK" sz="2000" dirty="0"/>
              <a:t> – camera </a:t>
            </a:r>
            <a:r>
              <a:rPr lang="da-DK" sz="2000" dirty="0" err="1"/>
              <a:t>technology</a:t>
            </a:r>
            <a:endParaRPr lang="da-DK" sz="2000" dirty="0"/>
          </a:p>
          <a:p>
            <a:r>
              <a:rPr lang="en-US" sz="2000" dirty="0"/>
              <a:t>Other technologies</a:t>
            </a:r>
            <a:br>
              <a:rPr lang="en-US" sz="2000" dirty="0"/>
            </a:br>
            <a:endParaRPr lang="da-DK" sz="2000" dirty="0"/>
          </a:p>
          <a:p>
            <a:endParaRPr lang="da-DK" sz="2000" dirty="0"/>
          </a:p>
          <a:p>
            <a:endParaRPr lang="da-DK" sz="2000" dirty="0"/>
          </a:p>
          <a:p>
            <a:endParaRPr lang="da-DK" dirty="0"/>
          </a:p>
        </p:txBody>
      </p:sp>
      <p:pic>
        <p:nvPicPr>
          <p:cNvPr id="5" name="Billede 4" descr="Et billede, der indeholder udendørs, øgle, krybdyr, pattedyr&#10;&#10;Automatisk genereret beskrivelse">
            <a:extLst>
              <a:ext uri="{FF2B5EF4-FFF2-40B4-BE49-F238E27FC236}">
                <a16:creationId xmlns:a16="http://schemas.microsoft.com/office/drawing/2014/main" id="{53868D31-5FF2-43D4-67B2-C0BDDDC710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r="24621" b="8166"/>
          <a:stretch/>
        </p:blipFill>
        <p:spPr>
          <a:xfrm rot="5400000">
            <a:off x="5989855" y="381397"/>
            <a:ext cx="6858000" cy="609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40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84B91-26AB-6F50-B777-07D14FD7E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409BA8-A970-C41A-ECF3-D94F9C0F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448824"/>
            <a:ext cx="9385731" cy="711638"/>
          </a:xfrm>
        </p:spPr>
        <p:txBody>
          <a:bodyPr/>
          <a:lstStyle/>
          <a:p>
            <a:r>
              <a:rPr lang="da-DK" dirty="0" err="1"/>
              <a:t>Synergism</a:t>
            </a:r>
            <a:r>
              <a:rPr lang="da-DK" dirty="0"/>
              <a:t> </a:t>
            </a:r>
            <a:r>
              <a:rPr lang="da-DK" dirty="0" err="1"/>
              <a:t>between</a:t>
            </a:r>
            <a:r>
              <a:rPr lang="da-DK" dirty="0"/>
              <a:t> </a:t>
            </a:r>
            <a:r>
              <a:rPr lang="da-DK" dirty="0" err="1"/>
              <a:t>MoA</a:t>
            </a:r>
            <a:r>
              <a:rPr lang="da-DK" dirty="0"/>
              <a:t> and R-genes</a:t>
            </a:r>
            <a:endParaRPr lang="da-DK" sz="18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8281D9C-2565-ADAB-B61D-193936A1E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142" y="12917"/>
            <a:ext cx="4976144" cy="6861048"/>
          </a:xfrm>
          <a:prstGeom prst="rect">
            <a:avLst/>
          </a:prstGeom>
        </p:spPr>
      </p:pic>
      <p:sp>
        <p:nvSpPr>
          <p:cNvPr id="5" name="Pil: højre 4">
            <a:extLst>
              <a:ext uri="{FF2B5EF4-FFF2-40B4-BE49-F238E27FC236}">
                <a16:creationId xmlns:a16="http://schemas.microsoft.com/office/drawing/2014/main" id="{AF4BB3CA-587E-6036-F061-2BD96AB8DAC2}"/>
              </a:ext>
            </a:extLst>
          </p:cNvPr>
          <p:cNvSpPr/>
          <p:nvPr/>
        </p:nvSpPr>
        <p:spPr>
          <a:xfrm>
            <a:off x="7582619" y="4948618"/>
            <a:ext cx="1807222" cy="7116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Ydun</a:t>
            </a:r>
          </a:p>
        </p:txBody>
      </p:sp>
      <p:sp>
        <p:nvSpPr>
          <p:cNvPr id="6" name="Pil: højre 5">
            <a:extLst>
              <a:ext uri="{FF2B5EF4-FFF2-40B4-BE49-F238E27FC236}">
                <a16:creationId xmlns:a16="http://schemas.microsoft.com/office/drawing/2014/main" id="{1EC81B83-D551-0851-4199-62330D16957A}"/>
              </a:ext>
            </a:extLst>
          </p:cNvPr>
          <p:cNvSpPr/>
          <p:nvPr/>
        </p:nvSpPr>
        <p:spPr>
          <a:xfrm>
            <a:off x="7574662" y="5959986"/>
            <a:ext cx="1807222" cy="7116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Kuras – R2</a:t>
            </a:r>
          </a:p>
        </p:txBody>
      </p:sp>
      <p:sp>
        <p:nvSpPr>
          <p:cNvPr id="7" name="Pil: højre 6">
            <a:extLst>
              <a:ext uri="{FF2B5EF4-FFF2-40B4-BE49-F238E27FC236}">
                <a16:creationId xmlns:a16="http://schemas.microsoft.com/office/drawing/2014/main" id="{2963FA40-A57B-2522-3CE6-A39D74896102}"/>
              </a:ext>
            </a:extLst>
          </p:cNvPr>
          <p:cNvSpPr/>
          <p:nvPr/>
        </p:nvSpPr>
        <p:spPr>
          <a:xfrm>
            <a:off x="7582619" y="3773522"/>
            <a:ext cx="1807221" cy="7116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Fyone – Rpi Z</a:t>
            </a:r>
          </a:p>
        </p:txBody>
      </p:sp>
      <p:sp>
        <p:nvSpPr>
          <p:cNvPr id="8" name="Pil: højre 7">
            <a:extLst>
              <a:ext uri="{FF2B5EF4-FFF2-40B4-BE49-F238E27FC236}">
                <a16:creationId xmlns:a16="http://schemas.microsoft.com/office/drawing/2014/main" id="{A96C43A5-12B7-7496-55EA-E63B6D903A99}"/>
              </a:ext>
            </a:extLst>
          </p:cNvPr>
          <p:cNvSpPr/>
          <p:nvPr/>
        </p:nvSpPr>
        <p:spPr>
          <a:xfrm>
            <a:off x="7582619" y="2635288"/>
            <a:ext cx="1799265" cy="7116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Janick – Rpi Y</a:t>
            </a:r>
          </a:p>
        </p:txBody>
      </p:sp>
      <p:sp>
        <p:nvSpPr>
          <p:cNvPr id="13" name="Pil: højre 12">
            <a:extLst>
              <a:ext uri="{FF2B5EF4-FFF2-40B4-BE49-F238E27FC236}">
                <a16:creationId xmlns:a16="http://schemas.microsoft.com/office/drawing/2014/main" id="{76B85138-0B75-482E-B72C-4F5CC2F4B69C}"/>
              </a:ext>
            </a:extLst>
          </p:cNvPr>
          <p:cNvSpPr/>
          <p:nvPr/>
        </p:nvSpPr>
        <p:spPr>
          <a:xfrm>
            <a:off x="7582619" y="1523625"/>
            <a:ext cx="1799265" cy="7116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AKV 706 – Rpi X</a:t>
            </a:r>
          </a:p>
        </p:txBody>
      </p:sp>
      <p:sp>
        <p:nvSpPr>
          <p:cNvPr id="14" name="Pil: højre 13">
            <a:extLst>
              <a:ext uri="{FF2B5EF4-FFF2-40B4-BE49-F238E27FC236}">
                <a16:creationId xmlns:a16="http://schemas.microsoft.com/office/drawing/2014/main" id="{D0104E27-F02F-8088-17AF-EC002C58A1F8}"/>
              </a:ext>
            </a:extLst>
          </p:cNvPr>
          <p:cNvSpPr/>
          <p:nvPr/>
        </p:nvSpPr>
        <p:spPr>
          <a:xfrm rot="5400000">
            <a:off x="9177087" y="450754"/>
            <a:ext cx="1613145" cy="7116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Non-</a:t>
            </a:r>
            <a:r>
              <a:rPr lang="da-DK" sz="1400" dirty="0" err="1">
                <a:solidFill>
                  <a:schemeClr val="tx1"/>
                </a:solidFill>
              </a:rPr>
              <a:t>treated</a:t>
            </a:r>
            <a:endParaRPr lang="da-DK" sz="1400" dirty="0">
              <a:solidFill>
                <a:schemeClr val="tx1"/>
              </a:solidFill>
            </a:endParaRPr>
          </a:p>
        </p:txBody>
      </p:sp>
      <p:sp>
        <p:nvSpPr>
          <p:cNvPr id="15" name="Pil: højre 14">
            <a:extLst>
              <a:ext uri="{FF2B5EF4-FFF2-40B4-BE49-F238E27FC236}">
                <a16:creationId xmlns:a16="http://schemas.microsoft.com/office/drawing/2014/main" id="{FE3F0929-CC1E-6412-9AF7-77804B678D45}"/>
              </a:ext>
            </a:extLst>
          </p:cNvPr>
          <p:cNvSpPr/>
          <p:nvPr/>
        </p:nvSpPr>
        <p:spPr>
          <a:xfrm rot="5400000">
            <a:off x="10135770" y="450753"/>
            <a:ext cx="1613142" cy="7116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Mandipropamid</a:t>
            </a:r>
          </a:p>
        </p:txBody>
      </p:sp>
      <p:sp>
        <p:nvSpPr>
          <p:cNvPr id="16" name="Pil: højre 15">
            <a:extLst>
              <a:ext uri="{FF2B5EF4-FFF2-40B4-BE49-F238E27FC236}">
                <a16:creationId xmlns:a16="http://schemas.microsoft.com/office/drawing/2014/main" id="{2DF93B71-2426-52D9-0ED7-C735EC03B284}"/>
              </a:ext>
            </a:extLst>
          </p:cNvPr>
          <p:cNvSpPr/>
          <p:nvPr/>
        </p:nvSpPr>
        <p:spPr>
          <a:xfrm rot="5400000">
            <a:off x="11055399" y="450755"/>
            <a:ext cx="1613148" cy="7116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>
                <a:solidFill>
                  <a:schemeClr val="tx1"/>
                </a:solidFill>
              </a:rPr>
              <a:t>Fluazinam</a:t>
            </a:r>
          </a:p>
        </p:txBody>
      </p:sp>
      <p:pic>
        <p:nvPicPr>
          <p:cNvPr id="36" name="Billede 35" descr="Et billede, der indeholder tekst, frugt, mad&#10;&#10;AI-genereret indhold kan være ukorrekt.">
            <a:extLst>
              <a:ext uri="{FF2B5EF4-FFF2-40B4-BE49-F238E27FC236}">
                <a16:creationId xmlns:a16="http://schemas.microsoft.com/office/drawing/2014/main" id="{832E3804-1C86-CC60-B84E-85CB7A1A86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278" b="10674"/>
          <a:stretch>
            <a:fillRect/>
          </a:stretch>
        </p:blipFill>
        <p:spPr>
          <a:xfrm>
            <a:off x="327296" y="2010747"/>
            <a:ext cx="6345986" cy="283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07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8D0DD-BFCB-8DEB-BEBC-60AB477C1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51412B-0EFB-C311-95A9-FA723935A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Deployment and </a:t>
            </a:r>
            <a:r>
              <a:rPr lang="da-DK" dirty="0" err="1"/>
              <a:t>landscaping</a:t>
            </a:r>
            <a:r>
              <a:rPr lang="da-DK" dirty="0"/>
              <a:t> of R-genes</a:t>
            </a:r>
          </a:p>
        </p:txBody>
      </p:sp>
      <p:pic>
        <p:nvPicPr>
          <p:cNvPr id="9" name="Pladsholder til indhold 8" descr="Et billede, der indeholder tekst, plante, design&#10;&#10;AI-genereret indhold kan være ukorrekt.">
            <a:extLst>
              <a:ext uri="{FF2B5EF4-FFF2-40B4-BE49-F238E27FC236}">
                <a16:creationId xmlns:a16="http://schemas.microsoft.com/office/drawing/2014/main" id="{17826787-6631-DA90-BE78-12F50B9AE1E4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8"/>
          <a:stretch>
            <a:fillRect/>
          </a:stretch>
        </p:blipFill>
        <p:spPr>
          <a:xfrm>
            <a:off x="1197154" y="1746477"/>
            <a:ext cx="8497352" cy="4595472"/>
          </a:xfrm>
        </p:spPr>
      </p:pic>
      <p:sp>
        <p:nvSpPr>
          <p:cNvPr id="11" name="Ligebenet trekant 10">
            <a:extLst>
              <a:ext uri="{FF2B5EF4-FFF2-40B4-BE49-F238E27FC236}">
                <a16:creationId xmlns:a16="http://schemas.microsoft.com/office/drawing/2014/main" id="{99C9F306-8A09-704A-53D9-BB8FAEA12855}"/>
              </a:ext>
            </a:extLst>
          </p:cNvPr>
          <p:cNvSpPr/>
          <p:nvPr/>
        </p:nvSpPr>
        <p:spPr>
          <a:xfrm rot="10800000">
            <a:off x="5222657" y="1746477"/>
            <a:ext cx="276046" cy="18978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552626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F7621C-7CB7-0024-0E50-148ECE194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Scounting</a:t>
            </a:r>
            <a:r>
              <a:rPr lang="da-DK" dirty="0"/>
              <a:t>  - camera on drones and </a:t>
            </a:r>
            <a:r>
              <a:rPr lang="da-DK" dirty="0" err="1"/>
              <a:t>tractor</a:t>
            </a:r>
            <a:r>
              <a:rPr lang="da-DK" dirty="0"/>
              <a:t> </a:t>
            </a:r>
          </a:p>
        </p:txBody>
      </p:sp>
      <p:pic>
        <p:nvPicPr>
          <p:cNvPr id="8" name="Pladsholder til indhold 7" descr="Et billede, der indeholder kort, skærmbillede, linje/række&#10;&#10;AI-genereret indhold kan være ukorrekt.">
            <a:extLst>
              <a:ext uri="{FF2B5EF4-FFF2-40B4-BE49-F238E27FC236}">
                <a16:creationId xmlns:a16="http://schemas.microsoft.com/office/drawing/2014/main" id="{41C8644D-4752-D33E-61D6-6BA65F13D3A5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>
          <a:blip r:embed="rId2"/>
          <a:stretch>
            <a:fillRect/>
          </a:stretch>
        </p:blipFill>
        <p:spPr>
          <a:xfrm>
            <a:off x="796315" y="1549400"/>
            <a:ext cx="4093795" cy="4148138"/>
          </a:xfrm>
          <a:prstGeom prst="rect">
            <a:avLst/>
          </a:prstGeom>
        </p:spPr>
      </p:pic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58916644-5D6B-0027-6897-0F3E10594668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3"/>
          <a:stretch>
            <a:fillRect/>
          </a:stretch>
        </p:blipFill>
        <p:spPr>
          <a:xfrm>
            <a:off x="5327650" y="1541147"/>
            <a:ext cx="6222206" cy="4148137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50F0AD1F-52C4-E348-53B0-B0EA457A9A30}"/>
              </a:ext>
            </a:extLst>
          </p:cNvPr>
          <p:cNvSpPr txBox="1"/>
          <p:nvPr/>
        </p:nvSpPr>
        <p:spPr>
          <a:xfrm>
            <a:off x="3368842" y="5720477"/>
            <a:ext cx="230043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/>
              <a:t>System: </a:t>
            </a:r>
            <a:r>
              <a:rPr lang="da-DK" sz="1400" dirty="0" err="1"/>
              <a:t>Agroscout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2857350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6AE37CB-DED6-CA2B-DEFF-C7BE8EDED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</p:spPr>
        <p:txBody>
          <a:bodyPr/>
          <a:lstStyle/>
          <a:p>
            <a:r>
              <a:rPr lang="en-US" dirty="0"/>
              <a:t>Other technologies</a:t>
            </a:r>
            <a:br>
              <a:rPr lang="en-US" dirty="0"/>
            </a:br>
            <a:r>
              <a:rPr lang="en-US" sz="1800" dirty="0"/>
              <a:t>IPM/ICM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9C0EA03A-98BC-4A1F-04DF-17562390577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2925" y="1549399"/>
            <a:ext cx="4600575" cy="4148139"/>
          </a:xfrm>
        </p:spPr>
        <p:txBody>
          <a:bodyPr>
            <a:noAutofit/>
          </a:bodyPr>
          <a:lstStyle/>
          <a:p>
            <a:r>
              <a:rPr lang="da-DK" sz="2000" dirty="0"/>
              <a:t>New </a:t>
            </a:r>
            <a:r>
              <a:rPr lang="da-DK" sz="2000" dirty="0" err="1"/>
              <a:t>varieties</a:t>
            </a:r>
            <a:r>
              <a:rPr lang="da-DK" sz="2000" dirty="0"/>
              <a:t> (4-5 Rpi-genes in </a:t>
            </a:r>
            <a:r>
              <a:rPr lang="da-DK" sz="2000" dirty="0" err="1"/>
              <a:t>combination</a:t>
            </a:r>
            <a:r>
              <a:rPr lang="da-DK" sz="2000" dirty="0"/>
              <a:t> with </a:t>
            </a:r>
            <a:r>
              <a:rPr lang="da-DK" sz="2000" dirty="0" err="1"/>
              <a:t>minor</a:t>
            </a:r>
            <a:r>
              <a:rPr lang="da-DK" sz="2000" dirty="0"/>
              <a:t> genes)</a:t>
            </a:r>
          </a:p>
          <a:p>
            <a:r>
              <a:rPr lang="da-DK" sz="2000" dirty="0"/>
              <a:t>New </a:t>
            </a:r>
            <a:r>
              <a:rPr lang="da-DK" sz="2000" dirty="0" err="1"/>
              <a:t>varieties</a:t>
            </a:r>
            <a:r>
              <a:rPr lang="da-DK" sz="2000" dirty="0"/>
              <a:t> with a </a:t>
            </a:r>
            <a:r>
              <a:rPr lang="da-DK" sz="2000" dirty="0" err="1"/>
              <a:t>shorter</a:t>
            </a:r>
            <a:r>
              <a:rPr lang="da-DK" sz="2000" dirty="0"/>
              <a:t> growing </a:t>
            </a:r>
            <a:r>
              <a:rPr lang="da-DK" sz="2000" dirty="0" err="1"/>
              <a:t>season</a:t>
            </a:r>
            <a:endParaRPr lang="da-DK" sz="2000" dirty="0"/>
          </a:p>
          <a:p>
            <a:r>
              <a:rPr lang="da-DK" sz="2000" dirty="0"/>
              <a:t>New </a:t>
            </a:r>
            <a:r>
              <a:rPr lang="da-DK" sz="2000" dirty="0" err="1"/>
              <a:t>chemical</a:t>
            </a:r>
            <a:r>
              <a:rPr lang="da-DK" sz="2000" dirty="0"/>
              <a:t> and </a:t>
            </a:r>
            <a:r>
              <a:rPr lang="da-DK" sz="2000" dirty="0" err="1"/>
              <a:t>biological</a:t>
            </a:r>
            <a:r>
              <a:rPr lang="da-DK" sz="2000" dirty="0"/>
              <a:t> </a:t>
            </a:r>
            <a:r>
              <a:rPr lang="da-DK" sz="2000" dirty="0" err="1"/>
              <a:t>control</a:t>
            </a:r>
            <a:r>
              <a:rPr lang="da-DK" sz="2000" dirty="0"/>
              <a:t> agents?</a:t>
            </a:r>
          </a:p>
          <a:p>
            <a:r>
              <a:rPr lang="da-DK" sz="2000" dirty="0"/>
              <a:t>Mix and alternation </a:t>
            </a:r>
            <a:r>
              <a:rPr lang="da-DK" sz="2000" dirty="0" err="1"/>
              <a:t>strategies</a:t>
            </a:r>
            <a:r>
              <a:rPr lang="da-DK" sz="2000" dirty="0"/>
              <a:t> </a:t>
            </a:r>
          </a:p>
          <a:p>
            <a:r>
              <a:rPr lang="da-DK" sz="2000" dirty="0" err="1"/>
              <a:t>Synergism</a:t>
            </a:r>
            <a:r>
              <a:rPr lang="da-DK" sz="2000" dirty="0"/>
              <a:t> </a:t>
            </a:r>
            <a:r>
              <a:rPr lang="da-DK" sz="2000" dirty="0" err="1"/>
              <a:t>between</a:t>
            </a:r>
            <a:r>
              <a:rPr lang="da-DK" sz="2000" dirty="0"/>
              <a:t> Rpi-genes and </a:t>
            </a:r>
            <a:r>
              <a:rPr lang="da-DK" sz="2000" dirty="0" err="1"/>
              <a:t>MoA’s</a:t>
            </a:r>
            <a:endParaRPr lang="da-DK" sz="2000" dirty="0"/>
          </a:p>
          <a:p>
            <a:r>
              <a:rPr lang="da-DK" sz="2000" dirty="0" err="1"/>
              <a:t>Improvements</a:t>
            </a:r>
            <a:r>
              <a:rPr lang="da-DK" sz="2000" dirty="0"/>
              <a:t> of DSS</a:t>
            </a:r>
          </a:p>
          <a:p>
            <a:r>
              <a:rPr lang="da-DK" sz="2000" dirty="0" err="1"/>
              <a:t>Prevention</a:t>
            </a:r>
            <a:r>
              <a:rPr lang="da-DK" sz="2000" dirty="0"/>
              <a:t> of </a:t>
            </a:r>
            <a:r>
              <a:rPr lang="da-DK" sz="2000" dirty="0" err="1"/>
              <a:t>inoculum</a:t>
            </a:r>
            <a:r>
              <a:rPr lang="da-DK" sz="2000" dirty="0"/>
              <a:t> </a:t>
            </a:r>
            <a:r>
              <a:rPr lang="da-DK" sz="2000" dirty="0" err="1"/>
              <a:t>sources</a:t>
            </a:r>
            <a:endParaRPr lang="da-DK" sz="2000" dirty="0"/>
          </a:p>
          <a:p>
            <a:r>
              <a:rPr lang="da-DK" sz="2000" dirty="0"/>
              <a:t>Longer rotations (</a:t>
            </a:r>
            <a:r>
              <a:rPr lang="da-DK" sz="2000" dirty="0" err="1"/>
              <a:t>need</a:t>
            </a:r>
            <a:r>
              <a:rPr lang="da-DK" sz="2000" dirty="0"/>
              <a:t> to </a:t>
            </a:r>
            <a:r>
              <a:rPr lang="da-DK" sz="2000" dirty="0" err="1"/>
              <a:t>be</a:t>
            </a:r>
            <a:r>
              <a:rPr lang="da-DK" sz="2000" dirty="0"/>
              <a:t> </a:t>
            </a:r>
            <a:r>
              <a:rPr lang="da-DK" sz="2000" dirty="0" err="1"/>
              <a:t>validated</a:t>
            </a:r>
            <a:r>
              <a:rPr lang="da-DK" sz="2000" dirty="0"/>
              <a:t>)</a:t>
            </a:r>
          </a:p>
        </p:txBody>
      </p:sp>
      <p:pic>
        <p:nvPicPr>
          <p:cNvPr id="3" name="Pladsholder til indhold 2" descr="Et billede, der indeholder jord, udendørs, plante, rodfrugter&#10;&#10;AI-genereret indhold kan være ukorrekt.">
            <a:extLst>
              <a:ext uri="{FF2B5EF4-FFF2-40B4-BE49-F238E27FC236}">
                <a16:creationId xmlns:a16="http://schemas.microsoft.com/office/drawing/2014/main" id="{6954A4EB-4A9B-7D04-D2D4-21981F8F7715}"/>
              </a:ext>
            </a:extLst>
          </p:cNvPr>
          <p:cNvPicPr>
            <a:picLocks noGrp="1" noChangeAspect="1"/>
          </p:cNvPicPr>
          <p:nvPr>
            <p:ph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18" y="-519583"/>
            <a:ext cx="5531196" cy="7377583"/>
          </a:xfrm>
        </p:spPr>
      </p:pic>
    </p:spTree>
    <p:extLst>
      <p:ext uri="{BB962C8B-B14F-4D97-AF65-F5344CB8AC3E}">
        <p14:creationId xmlns:p14="http://schemas.microsoft.com/office/powerpoint/2010/main" val="2288247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ADD93D3-D0E0-6B3B-34A2-BCA4B242E620}"/>
              </a:ext>
            </a:extLst>
          </p:cNvPr>
          <p:cNvSpPr/>
          <p:nvPr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rgbClr val="081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pic>
        <p:nvPicPr>
          <p:cNvPr id="7" name="Pladsholder til indhold 6" descr="Et billede, der indeholder plante, udendørs, blomst, træ&#10;&#10;Automatisk genereret beskrivelse">
            <a:extLst>
              <a:ext uri="{FF2B5EF4-FFF2-40B4-BE49-F238E27FC236}">
                <a16:creationId xmlns:a16="http://schemas.microsoft.com/office/drawing/2014/main" id="{FA37C53C-FE80-FB3F-D92A-F67F0081CD5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24" y="-89776"/>
            <a:ext cx="9653164" cy="7239876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83817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221FC-9FE0-D338-63AB-43F14BD9C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053FEB81-F1FB-7DC7-9E88-AD043B8551CB}"/>
              </a:ext>
            </a:extLst>
          </p:cNvPr>
          <p:cNvSpPr/>
          <p:nvPr/>
        </p:nvSpPr>
        <p:spPr>
          <a:xfrm>
            <a:off x="0" y="1202589"/>
            <a:ext cx="12190413" cy="457835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 err="1"/>
              <a:t>skksk</a:t>
            </a:r>
            <a:endParaRPr lang="da-DK" sz="1400" dirty="0"/>
          </a:p>
        </p:txBody>
      </p:sp>
      <p:pic>
        <p:nvPicPr>
          <p:cNvPr id="7" name="Pladsholder til indhold 10">
            <a:extLst>
              <a:ext uri="{FF2B5EF4-FFF2-40B4-BE49-F238E27FC236}">
                <a16:creationId xmlns:a16="http://schemas.microsoft.com/office/drawing/2014/main" id="{DBD9490C-06F9-B3BF-2EE1-A8993B180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41" y="2204635"/>
            <a:ext cx="3418303" cy="203870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957797C-993F-736C-FB38-8CE31DDD8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99" t="9376" r="5517" b="8628"/>
          <a:stretch/>
        </p:blipFill>
        <p:spPr>
          <a:xfrm>
            <a:off x="4513448" y="2204637"/>
            <a:ext cx="3004588" cy="2044864"/>
          </a:xfrm>
          <a:prstGeom prst="rect">
            <a:avLst/>
          </a:prstGeom>
        </p:spPr>
      </p:pic>
      <p:pic>
        <p:nvPicPr>
          <p:cNvPr id="9" name="Billede 8" descr="Et billede, der indeholder græs&#10;&#10;Automatisk genereret beskrivelse">
            <a:extLst>
              <a:ext uri="{FF2B5EF4-FFF2-40B4-BE49-F238E27FC236}">
                <a16:creationId xmlns:a16="http://schemas.microsoft.com/office/drawing/2014/main" id="{19487A1A-5246-BA3C-3D79-16A0BA8154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470" y="2197960"/>
            <a:ext cx="3509245" cy="2051025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7A7416A-C675-E75B-5419-E9483A441DFC}"/>
              </a:ext>
            </a:extLst>
          </p:cNvPr>
          <p:cNvSpPr txBox="1"/>
          <p:nvPr/>
        </p:nvSpPr>
        <p:spPr>
          <a:xfrm>
            <a:off x="1003028" y="1483746"/>
            <a:ext cx="248862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200" b="1" dirty="0">
                <a:solidFill>
                  <a:schemeClr val="tx2"/>
                </a:solidFill>
              </a:rPr>
              <a:t>1880 -1944</a:t>
            </a:r>
            <a:endParaRPr lang="da-DK" sz="2200" dirty="0">
              <a:solidFill>
                <a:schemeClr val="tx2"/>
              </a:solidFill>
            </a:endParaRPr>
          </a:p>
          <a:p>
            <a:pPr algn="ctr"/>
            <a:r>
              <a:rPr lang="da-DK" dirty="0"/>
              <a:t>1-2 </a:t>
            </a:r>
            <a:r>
              <a:rPr lang="da-DK" dirty="0" err="1"/>
              <a:t>treatments</a:t>
            </a:r>
            <a:endParaRPr lang="da-DK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6B0D4F27-490D-70E1-D394-F0D1BE3A1D3E}"/>
              </a:ext>
            </a:extLst>
          </p:cNvPr>
          <p:cNvSpPr txBox="1"/>
          <p:nvPr/>
        </p:nvSpPr>
        <p:spPr>
          <a:xfrm>
            <a:off x="4494677" y="1477952"/>
            <a:ext cx="301479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200" b="1" dirty="0">
                <a:solidFill>
                  <a:schemeClr val="tx2"/>
                </a:solidFill>
              </a:rPr>
              <a:t>1962</a:t>
            </a:r>
            <a:r>
              <a:rPr lang="da-DK" sz="2200" dirty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da-DK" dirty="0"/>
              <a:t>2 </a:t>
            </a:r>
            <a:r>
              <a:rPr lang="da-DK" dirty="0" err="1"/>
              <a:t>treatments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D5278F4E-FBBC-A2C3-54AB-320DDD383FFD}"/>
              </a:ext>
            </a:extLst>
          </p:cNvPr>
          <p:cNvSpPr txBox="1"/>
          <p:nvPr/>
        </p:nvSpPr>
        <p:spPr>
          <a:xfrm>
            <a:off x="8017470" y="1464578"/>
            <a:ext cx="350924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200" b="1" dirty="0">
                <a:solidFill>
                  <a:schemeClr val="tx2"/>
                </a:solidFill>
              </a:rPr>
              <a:t>2023-2026</a:t>
            </a:r>
            <a:r>
              <a:rPr lang="da-DK" dirty="0"/>
              <a:t> </a:t>
            </a:r>
          </a:p>
          <a:p>
            <a:pPr algn="ctr"/>
            <a:r>
              <a:rPr lang="da-DK" dirty="0"/>
              <a:t>10-14 </a:t>
            </a:r>
            <a:r>
              <a:rPr lang="da-DK" dirty="0" err="1"/>
              <a:t>treatments</a:t>
            </a:r>
            <a:r>
              <a:rPr lang="da-DK" dirty="0"/>
              <a:t> 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A5E372BC-B4AB-83A7-50FA-1E70EC7E0877}"/>
              </a:ext>
            </a:extLst>
          </p:cNvPr>
          <p:cNvSpPr txBox="1"/>
          <p:nvPr/>
        </p:nvSpPr>
        <p:spPr>
          <a:xfrm>
            <a:off x="576940" y="4548465"/>
            <a:ext cx="3418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400" dirty="0"/>
              <a:t>Bordeaux mixture</a:t>
            </a:r>
            <a:endParaRPr lang="da-DK" sz="1400" b="1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7F79B78-CD91-3167-1C11-F73AC0ACA0F4}"/>
              </a:ext>
            </a:extLst>
          </p:cNvPr>
          <p:cNvSpPr txBox="1"/>
          <p:nvPr/>
        </p:nvSpPr>
        <p:spPr>
          <a:xfrm>
            <a:off x="4268120" y="4533424"/>
            <a:ext cx="31942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400" dirty="0"/>
              <a:t>Mancozeb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27B20CA1-2A26-9890-F89A-DE1E97C2F832}"/>
              </a:ext>
            </a:extLst>
          </p:cNvPr>
          <p:cNvSpPr txBox="1"/>
          <p:nvPr/>
        </p:nvSpPr>
        <p:spPr>
          <a:xfrm>
            <a:off x="4513448" y="4363052"/>
            <a:ext cx="2639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dirty="0">
                <a:solidFill>
                  <a:schemeClr val="bg1"/>
                </a:solidFill>
              </a:rPr>
              <a:t>Møller Eriksen, N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81B49FB-5395-DBEC-D82D-663EDF6AC76B}"/>
              </a:ext>
            </a:extLst>
          </p:cNvPr>
          <p:cNvSpPr txBox="1"/>
          <p:nvPr/>
        </p:nvSpPr>
        <p:spPr>
          <a:xfrm>
            <a:off x="576941" y="4341404"/>
            <a:ext cx="2639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dirty="0">
                <a:solidFill>
                  <a:schemeClr val="bg1"/>
                </a:solidFill>
              </a:rPr>
              <a:t>Frederiksen, T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4C85A897-26DC-0FD9-F14F-EDD6A8C56212}"/>
              </a:ext>
            </a:extLst>
          </p:cNvPr>
          <p:cNvSpPr txBox="1"/>
          <p:nvPr/>
        </p:nvSpPr>
        <p:spPr>
          <a:xfrm>
            <a:off x="8017470" y="4363052"/>
            <a:ext cx="26398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800" dirty="0">
                <a:solidFill>
                  <a:schemeClr val="bg1"/>
                </a:solidFill>
              </a:rPr>
              <a:t>Klemmensen, P</a:t>
            </a:r>
          </a:p>
        </p:txBody>
      </p:sp>
      <p:sp>
        <p:nvSpPr>
          <p:cNvPr id="18" name="Titel 3">
            <a:extLst>
              <a:ext uri="{FF2B5EF4-FFF2-40B4-BE49-F238E27FC236}">
                <a16:creationId xmlns:a16="http://schemas.microsoft.com/office/drawing/2014/main" id="{20DCB359-A399-2D07-6845-F16CB42BF1E5}"/>
              </a:ext>
            </a:extLst>
          </p:cNvPr>
          <p:cNvSpPr txBox="1">
            <a:spLocks/>
          </p:cNvSpPr>
          <p:nvPr/>
        </p:nvSpPr>
        <p:spPr>
          <a:xfrm>
            <a:off x="733425" y="392885"/>
            <a:ext cx="10610850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dirty="0" err="1"/>
              <a:t>Late</a:t>
            </a:r>
            <a:r>
              <a:rPr lang="da-DK" dirty="0"/>
              <a:t> </a:t>
            </a:r>
            <a:r>
              <a:rPr lang="da-DK" dirty="0" err="1"/>
              <a:t>blight</a:t>
            </a:r>
            <a:r>
              <a:rPr lang="da-DK" dirty="0"/>
              <a:t> has never </a:t>
            </a:r>
            <a:r>
              <a:rPr lang="da-DK" dirty="0" err="1"/>
              <a:t>been</a:t>
            </a:r>
            <a:r>
              <a:rPr lang="da-DK" dirty="0"/>
              <a:t> a problem – </a:t>
            </a:r>
            <a:r>
              <a:rPr lang="da-DK" sz="3500" dirty="0" err="1"/>
              <a:t>before</a:t>
            </a:r>
            <a:r>
              <a:rPr lang="da-DK" sz="3500" dirty="0"/>
              <a:t> </a:t>
            </a:r>
            <a:r>
              <a:rPr lang="da-DK" sz="3500" dirty="0" err="1"/>
              <a:t>now</a:t>
            </a:r>
            <a:r>
              <a:rPr lang="da-DK" dirty="0"/>
              <a:t>!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FD84499E-9E79-ED65-DBF9-DAB51F030BFE}"/>
              </a:ext>
            </a:extLst>
          </p:cNvPr>
          <p:cNvSpPr txBox="1"/>
          <p:nvPr/>
        </p:nvSpPr>
        <p:spPr>
          <a:xfrm>
            <a:off x="7518037" y="4627321"/>
            <a:ext cx="455894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/>
            <a:r>
              <a:rPr lang="da-DK" sz="1400" dirty="0"/>
              <a:t>Fluazinam, Oxathiapiprolin, Mandipropamid , Cymoxanil, Propamocarb, </a:t>
            </a:r>
            <a:r>
              <a:rPr lang="da-DK" sz="1400" dirty="0" err="1"/>
              <a:t>Fluopicolide</a:t>
            </a:r>
            <a:r>
              <a:rPr lang="da-DK" sz="1400" dirty="0"/>
              <a:t>, Cyazofamid, Amisulbrom, Ametoctradin, </a:t>
            </a:r>
            <a:r>
              <a:rPr lang="da-DK" sz="1400" dirty="0" err="1"/>
              <a:t>Kobberhydroxide</a:t>
            </a:r>
            <a:r>
              <a:rPr lang="da-DK" sz="1400" dirty="0"/>
              <a:t>, </a:t>
            </a:r>
            <a:r>
              <a:rPr lang="da-DK" sz="1400" dirty="0" err="1"/>
              <a:t>Phosphonates</a:t>
            </a:r>
            <a:r>
              <a:rPr lang="da-DK" sz="1400" dirty="0"/>
              <a:t>, Metalaxyl-M</a:t>
            </a:r>
          </a:p>
        </p:txBody>
      </p:sp>
    </p:spTree>
    <p:extLst>
      <p:ext uri="{BB962C8B-B14F-4D97-AF65-F5344CB8AC3E}">
        <p14:creationId xmlns:p14="http://schemas.microsoft.com/office/powerpoint/2010/main" val="3569000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05F3B-2DE2-B5A8-A23B-690183232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6F19BCC-DC7F-3876-2561-4B5CEECF10C8}"/>
              </a:ext>
            </a:extLst>
          </p:cNvPr>
          <p:cNvGraphicFramePr>
            <a:graphicFrameLocks/>
          </p:cNvGraphicFramePr>
          <p:nvPr/>
        </p:nvGraphicFramePr>
        <p:xfrm>
          <a:off x="529791" y="576193"/>
          <a:ext cx="7970315" cy="542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kstfelt 1">
            <a:extLst>
              <a:ext uri="{FF2B5EF4-FFF2-40B4-BE49-F238E27FC236}">
                <a16:creationId xmlns:a16="http://schemas.microsoft.com/office/drawing/2014/main" id="{8177496A-2B7B-FA99-6008-0B5A9FC5FAAE}"/>
              </a:ext>
            </a:extLst>
          </p:cNvPr>
          <p:cNvSpPr txBox="1"/>
          <p:nvPr/>
        </p:nvSpPr>
        <p:spPr>
          <a:xfrm>
            <a:off x="2049774" y="5770759"/>
            <a:ext cx="3735882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ctr" eaLnBrk="1" hangingPunct="1">
              <a:lnSpc>
                <a:spcPct val="80000"/>
              </a:lnSpc>
              <a:buNone/>
            </a:pPr>
            <a:r>
              <a:rPr lang="en-GB" sz="1000" dirty="0">
                <a:solidFill>
                  <a:schemeClr val="tx1"/>
                </a:solidFill>
                <a:latin typeface="AU Passata" pitchFamily="34" charset="0"/>
              </a:rPr>
              <a:t>(Source: AU - Bent J. Nielsen &amp; Niels Holst 2017)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6A3497D-7FC4-5E01-65AC-8C68E35BE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Importance</a:t>
            </a:r>
            <a:r>
              <a:rPr lang="da-DK" dirty="0"/>
              <a:t> for </a:t>
            </a:r>
            <a:r>
              <a:rPr lang="da-DK" dirty="0" err="1"/>
              <a:t>yield</a:t>
            </a:r>
            <a:r>
              <a:rPr lang="da-DK" dirty="0"/>
              <a:t> </a:t>
            </a:r>
            <a:br>
              <a:rPr lang="da-DK" dirty="0"/>
            </a:br>
            <a:r>
              <a:rPr lang="da-DK" sz="1800" dirty="0"/>
              <a:t>21 trials (2012 til 2017)</a:t>
            </a:r>
          </a:p>
        </p:txBody>
      </p:sp>
      <p:pic>
        <p:nvPicPr>
          <p:cNvPr id="7" name="Billede 6" descr="Et billede, der indeholder udendørs, landbrug, sky, græs&#10;&#10;AI-genereret indhold kan være ukorrekt.">
            <a:extLst>
              <a:ext uri="{FF2B5EF4-FFF2-40B4-BE49-F238E27FC236}">
                <a16:creationId xmlns:a16="http://schemas.microsoft.com/office/drawing/2014/main" id="{64AD0BA8-9803-54E7-FDF7-CCCD3BF8F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3" r="22848"/>
          <a:stretch>
            <a:fillRect/>
          </a:stretch>
        </p:blipFill>
        <p:spPr>
          <a:xfrm>
            <a:off x="6003533" y="1"/>
            <a:ext cx="6186880" cy="68580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9D86452E-8F72-B45B-16F1-98197EA8D0DD}"/>
              </a:ext>
            </a:extLst>
          </p:cNvPr>
          <p:cNvSpPr txBox="1"/>
          <p:nvPr/>
        </p:nvSpPr>
        <p:spPr>
          <a:xfrm>
            <a:off x="10700260" y="6516454"/>
            <a:ext cx="17080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Foto: Nordisk Alkali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AC94C4B2-D786-11D1-DC5E-05E1FFEB861B}"/>
              </a:ext>
            </a:extLst>
          </p:cNvPr>
          <p:cNvSpPr txBox="1"/>
          <p:nvPr/>
        </p:nvSpPr>
        <p:spPr>
          <a:xfrm>
            <a:off x="2049774" y="5304033"/>
            <a:ext cx="309776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 err="1"/>
              <a:t>Late</a:t>
            </a:r>
            <a:r>
              <a:rPr lang="da-DK" sz="1400" dirty="0"/>
              <a:t> </a:t>
            </a:r>
            <a:r>
              <a:rPr lang="da-DK" sz="1400" dirty="0" err="1"/>
              <a:t>blight</a:t>
            </a:r>
            <a:r>
              <a:rPr lang="da-DK" sz="1400" dirty="0"/>
              <a:t> (17.-26. aug.), percent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B867E2A4-9A78-4FC2-3654-116D57854916}"/>
              </a:ext>
            </a:extLst>
          </p:cNvPr>
          <p:cNvSpPr txBox="1"/>
          <p:nvPr/>
        </p:nvSpPr>
        <p:spPr>
          <a:xfrm rot="16200000">
            <a:off x="-1019090" y="2189864"/>
            <a:ext cx="309776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 err="1"/>
              <a:t>Starch</a:t>
            </a:r>
            <a:r>
              <a:rPr lang="da-DK" sz="1400" dirty="0"/>
              <a:t> </a:t>
            </a:r>
            <a:r>
              <a:rPr lang="da-DK" sz="1400" dirty="0" err="1"/>
              <a:t>yield</a:t>
            </a:r>
            <a:r>
              <a:rPr lang="da-DK" sz="1400" dirty="0"/>
              <a:t>, hkg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0FF8E995-CC4E-0020-D3DD-46FD576B904B}"/>
              </a:ext>
            </a:extLst>
          </p:cNvPr>
          <p:cNvCxnSpPr>
            <a:cxnSpLocks/>
          </p:cNvCxnSpPr>
          <p:nvPr/>
        </p:nvCxnSpPr>
        <p:spPr>
          <a:xfrm>
            <a:off x="3247053" y="3331801"/>
            <a:ext cx="0" cy="159476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BE5DBF42-160C-E167-FFF3-29A80138699F}"/>
              </a:ext>
            </a:extLst>
          </p:cNvPr>
          <p:cNvCxnSpPr>
            <a:cxnSpLocks/>
          </p:cNvCxnSpPr>
          <p:nvPr/>
        </p:nvCxnSpPr>
        <p:spPr>
          <a:xfrm flipH="1">
            <a:off x="1136750" y="3331801"/>
            <a:ext cx="211030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Højre klammeparentes 20">
            <a:extLst>
              <a:ext uri="{FF2B5EF4-FFF2-40B4-BE49-F238E27FC236}">
                <a16:creationId xmlns:a16="http://schemas.microsoft.com/office/drawing/2014/main" id="{470E38F9-A076-6740-BAE9-3F3B352473BD}"/>
              </a:ext>
            </a:extLst>
          </p:cNvPr>
          <p:cNvSpPr/>
          <p:nvPr/>
        </p:nvSpPr>
        <p:spPr>
          <a:xfrm>
            <a:off x="1145207" y="1987419"/>
            <a:ext cx="215444" cy="1344382"/>
          </a:xfrm>
          <a:prstGeom prst="rightBrac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82018A4B-241E-FF70-9673-5B2DF8AEFFAB}"/>
              </a:ext>
            </a:extLst>
          </p:cNvPr>
          <p:cNvSpPr txBox="1"/>
          <p:nvPr/>
        </p:nvSpPr>
        <p:spPr>
          <a:xfrm>
            <a:off x="1468373" y="2448905"/>
            <a:ext cx="6204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solidFill>
                  <a:srgbClr val="FF0000"/>
                </a:solidFill>
              </a:rPr>
              <a:t>47 percent </a:t>
            </a:r>
            <a:r>
              <a:rPr lang="da-DK" sz="1800" dirty="0" err="1">
                <a:solidFill>
                  <a:srgbClr val="FF0000"/>
                </a:solidFill>
              </a:rPr>
              <a:t>loss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48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C73CB0-6209-3ED4-26D0-D20D6651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Prevention</a:t>
            </a:r>
            <a:r>
              <a:rPr lang="da-DK" dirty="0"/>
              <a:t> of Corona</a:t>
            </a:r>
            <a:br>
              <a:rPr lang="da-DK" dirty="0"/>
            </a:br>
            <a:r>
              <a:rPr lang="da-DK" sz="2000" dirty="0" err="1"/>
              <a:t>Reduce</a:t>
            </a:r>
            <a:r>
              <a:rPr lang="da-DK" sz="2000" dirty="0"/>
              <a:t> </a:t>
            </a:r>
            <a:r>
              <a:rPr lang="da-DK" sz="2000" dirty="0" err="1"/>
              <a:t>infection</a:t>
            </a:r>
            <a:r>
              <a:rPr lang="da-DK" sz="2000" dirty="0"/>
              <a:t> </a:t>
            </a:r>
            <a:r>
              <a:rPr lang="da-DK" sz="2000" dirty="0" err="1"/>
              <a:t>pressure</a:t>
            </a:r>
            <a:r>
              <a:rPr lang="da-DK" sz="2000" dirty="0"/>
              <a:t> – </a:t>
            </a:r>
            <a:r>
              <a:rPr lang="da-DK" sz="2000" dirty="0" err="1"/>
              <a:t>it’s</a:t>
            </a:r>
            <a:r>
              <a:rPr lang="da-DK" sz="2000" dirty="0"/>
              <a:t> all </a:t>
            </a:r>
            <a:r>
              <a:rPr lang="da-DK" sz="2000" dirty="0" err="1"/>
              <a:t>about</a:t>
            </a:r>
            <a:r>
              <a:rPr lang="da-DK" sz="2000" dirty="0"/>
              <a:t> </a:t>
            </a:r>
            <a:r>
              <a:rPr lang="da-DK" sz="2000" dirty="0" err="1"/>
              <a:t>statistic</a:t>
            </a:r>
            <a:r>
              <a:rPr lang="da-DK" sz="2000" dirty="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E3CDBED-B4AC-E987-C002-3898E46062C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42925" y="1549399"/>
            <a:ext cx="6375459" cy="4148139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💉Vaccination</a:t>
            </a:r>
          </a:p>
          <a:p>
            <a:pPr marL="0" indent="0">
              <a:buNone/>
            </a:pPr>
            <a:r>
              <a:rPr lang="da-DK" dirty="0"/>
              <a:t>🧼 Good </a:t>
            </a:r>
            <a:r>
              <a:rPr lang="da-DK" dirty="0" err="1"/>
              <a:t>hygiene</a:t>
            </a:r>
            <a:endParaRPr lang="da-DK" dirty="0"/>
          </a:p>
          <a:p>
            <a:pPr marL="0" indent="0">
              <a:buNone/>
            </a:pPr>
            <a:r>
              <a:rPr lang="da-DK" dirty="0"/>
              <a:t>🌬️ Ventilation</a:t>
            </a:r>
          </a:p>
          <a:p>
            <a:pPr marL="0" indent="0">
              <a:buNone/>
            </a:pPr>
            <a:r>
              <a:rPr lang="da-DK" dirty="0"/>
              <a:t>🤒 </a:t>
            </a:r>
            <a:r>
              <a:rPr lang="da-DK" dirty="0" err="1"/>
              <a:t>Stay</a:t>
            </a:r>
            <a:r>
              <a:rPr lang="da-DK" dirty="0"/>
              <a:t> at home</a:t>
            </a:r>
          </a:p>
          <a:p>
            <a:pPr marL="0" indent="0">
              <a:buNone/>
            </a:pPr>
            <a:r>
              <a:rPr lang="da-DK" dirty="0"/>
              <a:t>😷 </a:t>
            </a:r>
            <a:r>
              <a:rPr lang="da-DK" dirty="0" err="1"/>
              <a:t>Use</a:t>
            </a:r>
            <a:r>
              <a:rPr lang="da-DK" dirty="0"/>
              <a:t> mask</a:t>
            </a:r>
          </a:p>
          <a:p>
            <a:pPr marL="0" indent="0">
              <a:buNone/>
            </a:pPr>
            <a:r>
              <a:rPr lang="da-DK" dirty="0"/>
              <a:t>👥 Keep distance</a:t>
            </a:r>
          </a:p>
          <a:p>
            <a:pPr marL="0" indent="0">
              <a:buNone/>
            </a:pPr>
            <a:r>
              <a:rPr lang="da-DK" dirty="0"/>
              <a:t>🧪 </a:t>
            </a:r>
            <a:r>
              <a:rPr lang="en-US" dirty="0"/>
              <a:t>Test when symptoms or after exposure</a:t>
            </a:r>
            <a:endParaRPr lang="da-DK" dirty="0"/>
          </a:p>
          <a:p>
            <a:pPr marL="0" indent="0">
              <a:buNone/>
            </a:pPr>
            <a:r>
              <a:rPr lang="da-DK" dirty="0"/>
              <a:t>📊 </a:t>
            </a:r>
            <a:r>
              <a:rPr lang="da-DK" dirty="0" err="1"/>
              <a:t>Follow</a:t>
            </a:r>
            <a:r>
              <a:rPr lang="da-DK" dirty="0"/>
              <a:t> </a:t>
            </a:r>
            <a:r>
              <a:rPr lang="da-DK" dirty="0" err="1"/>
              <a:t>infection</a:t>
            </a:r>
            <a:r>
              <a:rPr lang="da-DK" dirty="0"/>
              <a:t> rates</a:t>
            </a:r>
          </a:p>
        </p:txBody>
      </p:sp>
      <p:pic>
        <p:nvPicPr>
          <p:cNvPr id="7" name="Billede 6" descr="Et billede, der indeholder person, tøj, menneske, Ansigt&#10;&#10;AI-genereret indhold kan være ukorrekt.">
            <a:extLst>
              <a:ext uri="{FF2B5EF4-FFF2-40B4-BE49-F238E27FC236}">
                <a16:creationId xmlns:a16="http://schemas.microsoft.com/office/drawing/2014/main" id="{864B759F-46D0-F074-87AF-CDAEFCDE6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13" y="0"/>
            <a:ext cx="4572000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E2CDB63B-6B53-EE56-530C-A3A207A04563}"/>
              </a:ext>
            </a:extLst>
          </p:cNvPr>
          <p:cNvSpPr txBox="1"/>
          <p:nvPr/>
        </p:nvSpPr>
        <p:spPr>
          <a:xfrm>
            <a:off x="10964174" y="6520182"/>
            <a:ext cx="18411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>
                <a:solidFill>
                  <a:schemeClr val="bg1"/>
                </a:solidFill>
              </a:rPr>
              <a:t>Foto: AI </a:t>
            </a:r>
            <a:r>
              <a:rPr lang="da-DK" sz="1000" dirty="0" err="1">
                <a:solidFill>
                  <a:schemeClr val="bg1"/>
                </a:solidFill>
              </a:rPr>
              <a:t>generated</a:t>
            </a:r>
            <a:endParaRPr lang="da-DK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56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EE1CB1-4FB8-50E4-1661-C962EE3D0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Availabel</a:t>
            </a:r>
            <a:r>
              <a:rPr lang="da-DK" dirty="0"/>
              <a:t> fungicide - 2026</a:t>
            </a:r>
            <a:endParaRPr lang="da-DK" sz="20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299DB60-2D30-E9F7-2E4C-622D2EFDBE4A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200" b="1" dirty="0">
                <a:solidFill>
                  <a:schemeClr val="tx1"/>
                </a:solidFill>
              </a:rPr>
              <a:t>Denmark</a:t>
            </a:r>
          </a:p>
          <a:p>
            <a:pPr lvl="1"/>
            <a:r>
              <a:rPr lang="da-DK" sz="1800" dirty="0">
                <a:solidFill>
                  <a:schemeClr val="bg1">
                    <a:lumMod val="50000"/>
                  </a:schemeClr>
                </a:solidFill>
              </a:rPr>
              <a:t>Fluazinam (ban from 2027)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Oxathiapiprolin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Mandipropamid 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Cymoxanil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Propamocarb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085C3934-90BB-E130-B293-DBF02594AA21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EU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Fluazinam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Oxathiapiprolin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Mandipropamid 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Cymoxanil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Propamocarb</a:t>
            </a:r>
          </a:p>
          <a:p>
            <a:pPr lvl="1"/>
            <a:r>
              <a:rPr lang="da-DK" sz="1800" dirty="0" err="1">
                <a:solidFill>
                  <a:schemeClr val="tx1"/>
                </a:solidFill>
              </a:rPr>
              <a:t>Fluopicolide</a:t>
            </a:r>
            <a:endParaRPr lang="da-DK" sz="1800" dirty="0">
              <a:solidFill>
                <a:schemeClr val="tx1"/>
              </a:solidFill>
            </a:endParaRP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Cyazofamid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Amisulbrom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Ametoctradin</a:t>
            </a:r>
          </a:p>
          <a:p>
            <a:pPr lvl="1"/>
            <a:r>
              <a:rPr lang="da-DK" sz="1800" dirty="0" err="1">
                <a:solidFill>
                  <a:schemeClr val="tx1"/>
                </a:solidFill>
              </a:rPr>
              <a:t>Kobberhydroxide</a:t>
            </a:r>
            <a:endParaRPr lang="da-DK" sz="1800" dirty="0">
              <a:solidFill>
                <a:schemeClr val="tx1"/>
              </a:solidFill>
            </a:endParaRPr>
          </a:p>
          <a:p>
            <a:pPr lvl="1"/>
            <a:r>
              <a:rPr lang="da-DK" sz="1800" dirty="0" err="1">
                <a:solidFill>
                  <a:schemeClr val="tx1"/>
                </a:solidFill>
              </a:rPr>
              <a:t>Potassium</a:t>
            </a:r>
            <a:r>
              <a:rPr lang="da-DK" sz="1800" dirty="0">
                <a:solidFill>
                  <a:schemeClr val="tx1"/>
                </a:solidFill>
              </a:rPr>
              <a:t> </a:t>
            </a:r>
            <a:r>
              <a:rPr lang="da-DK" sz="1800" dirty="0" err="1">
                <a:solidFill>
                  <a:schemeClr val="tx1"/>
                </a:solidFill>
              </a:rPr>
              <a:t>phosphonate</a:t>
            </a:r>
            <a:endParaRPr lang="da-DK" sz="1800" dirty="0">
              <a:solidFill>
                <a:schemeClr val="tx1"/>
              </a:solidFill>
            </a:endParaRP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Metalaxyl-M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896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FF776-2A8A-21D1-9456-50DB1E06B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E1CFC6-0F62-95DC-704D-E5A7FA7E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Availabel</a:t>
            </a:r>
            <a:r>
              <a:rPr lang="da-DK" dirty="0"/>
              <a:t> fungicide - 2027</a:t>
            </a:r>
            <a:endParaRPr lang="da-DK" sz="20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A70FEBA-CC82-4BE8-48F0-4AAA0442E740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200" b="1" dirty="0">
                <a:solidFill>
                  <a:schemeClr val="tx1"/>
                </a:solidFill>
              </a:rPr>
              <a:t>Denmark</a:t>
            </a:r>
          </a:p>
          <a:p>
            <a:pPr lvl="1"/>
            <a:r>
              <a:rPr lang="da-DK" sz="1800" dirty="0">
                <a:solidFill>
                  <a:schemeClr val="bg1">
                    <a:lumMod val="50000"/>
                  </a:schemeClr>
                </a:solidFill>
              </a:rPr>
              <a:t>Fluazinam (ban from 2027)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Oxathiapiprolin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Mandipropamid 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Cymoxanil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Propamocarb</a:t>
            </a:r>
          </a:p>
          <a:p>
            <a:pPr lvl="1"/>
            <a:r>
              <a:rPr lang="da-DK" sz="1800" dirty="0">
                <a:solidFill>
                  <a:srgbClr val="92D050"/>
                </a:solidFill>
              </a:rPr>
              <a:t>Ametoctradin</a:t>
            </a:r>
          </a:p>
          <a:p>
            <a:pPr lvl="1"/>
            <a:r>
              <a:rPr lang="da-DK" sz="1800" dirty="0" err="1">
                <a:solidFill>
                  <a:srgbClr val="92D050"/>
                </a:solidFill>
              </a:rPr>
              <a:t>Phosphonates</a:t>
            </a:r>
            <a:endParaRPr lang="da-DK" sz="1800" dirty="0">
              <a:solidFill>
                <a:srgbClr val="92D050"/>
              </a:solidFill>
            </a:endParaRPr>
          </a:p>
          <a:p>
            <a:pPr lvl="1"/>
            <a:r>
              <a:rPr lang="da-DK" sz="1800" dirty="0">
                <a:solidFill>
                  <a:srgbClr val="92D050"/>
                </a:solidFill>
              </a:rPr>
              <a:t>Fosetyl – Al</a:t>
            </a:r>
          </a:p>
          <a:p>
            <a:pPr lvl="1"/>
            <a:r>
              <a:rPr lang="da-DK" sz="1800" dirty="0">
                <a:solidFill>
                  <a:srgbClr val="92D050"/>
                </a:solidFill>
              </a:rPr>
              <a:t>Cyazofamid?</a:t>
            </a:r>
          </a:p>
          <a:p>
            <a:pPr lvl="1"/>
            <a:endParaRPr lang="da-DK" sz="1800" dirty="0">
              <a:solidFill>
                <a:srgbClr val="92D050"/>
              </a:solidFill>
            </a:endParaRPr>
          </a:p>
          <a:p>
            <a:pPr lvl="1"/>
            <a:endParaRPr lang="da-DK" sz="1800" dirty="0">
              <a:solidFill>
                <a:srgbClr val="92D050"/>
              </a:solidFill>
            </a:endParaRPr>
          </a:p>
          <a:p>
            <a:pPr lvl="1"/>
            <a:endParaRPr lang="da-DK" sz="1800" dirty="0">
              <a:solidFill>
                <a:schemeClr val="tx1"/>
              </a:solidFill>
            </a:endParaRP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AB789ABB-64CF-992D-F354-2250BBC76033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EU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Fluazinam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Oxathiapiprolin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Mandipropamid 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Cymoxanil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Propamocarb</a:t>
            </a:r>
          </a:p>
          <a:p>
            <a:pPr lvl="1"/>
            <a:r>
              <a:rPr lang="da-DK" sz="1800" dirty="0" err="1">
                <a:solidFill>
                  <a:schemeClr val="tx1"/>
                </a:solidFill>
              </a:rPr>
              <a:t>Fluopicolide</a:t>
            </a:r>
            <a:endParaRPr lang="da-DK" sz="1800" dirty="0">
              <a:solidFill>
                <a:schemeClr val="tx1"/>
              </a:solidFill>
            </a:endParaRP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Cyazofamid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Amisulbrom</a:t>
            </a: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Ametoctradin</a:t>
            </a:r>
          </a:p>
          <a:p>
            <a:pPr lvl="1"/>
            <a:r>
              <a:rPr lang="da-DK" sz="1800" dirty="0" err="1">
                <a:solidFill>
                  <a:schemeClr val="tx1"/>
                </a:solidFill>
              </a:rPr>
              <a:t>Kobberhydroxide</a:t>
            </a:r>
            <a:endParaRPr lang="da-DK" sz="1800" dirty="0">
              <a:solidFill>
                <a:schemeClr val="tx1"/>
              </a:solidFill>
            </a:endParaRPr>
          </a:p>
          <a:p>
            <a:pPr lvl="1"/>
            <a:r>
              <a:rPr lang="da-DK" sz="1800" dirty="0" err="1">
                <a:solidFill>
                  <a:schemeClr val="tx1"/>
                </a:solidFill>
              </a:rPr>
              <a:t>Potassium</a:t>
            </a:r>
            <a:r>
              <a:rPr lang="da-DK" sz="1800" dirty="0">
                <a:solidFill>
                  <a:schemeClr val="tx1"/>
                </a:solidFill>
              </a:rPr>
              <a:t> </a:t>
            </a:r>
            <a:r>
              <a:rPr lang="da-DK" sz="1800" dirty="0" err="1">
                <a:solidFill>
                  <a:schemeClr val="tx1"/>
                </a:solidFill>
              </a:rPr>
              <a:t>phosphonate</a:t>
            </a:r>
            <a:endParaRPr lang="da-DK" sz="1800" dirty="0">
              <a:solidFill>
                <a:schemeClr val="tx1"/>
              </a:solidFill>
            </a:endParaRPr>
          </a:p>
          <a:p>
            <a:pPr lvl="1"/>
            <a:r>
              <a:rPr lang="da-DK" sz="1800" dirty="0">
                <a:solidFill>
                  <a:schemeClr val="tx1"/>
                </a:solidFill>
              </a:rPr>
              <a:t>Metalaxyl-M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8963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1A493-FFB6-7506-180D-399A21B0E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11B2A14E-3A23-49D8-5173-A55AF1E7D8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22896"/>
              </p:ext>
            </p:extLst>
          </p:nvPr>
        </p:nvGraphicFramePr>
        <p:xfrm>
          <a:off x="4377374" y="5071844"/>
          <a:ext cx="1394556" cy="1711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9914286" imgH="12200000" progId="MSPhotoEd.3">
                  <p:embed/>
                </p:oleObj>
              </mc:Choice>
              <mc:Fallback>
                <p:oleObj name="Photo Editor Photo" r:id="rId2" imgW="9914286" imgH="12200000" progId="MSPhotoEd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11B2A14E-3A23-49D8-5173-A55AF1E7D8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7374" y="5071844"/>
                        <a:ext cx="1394556" cy="17116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lede 9" descr="Et billede, der indeholder plante, maleri, tegning, botanik&#10;&#10;AI-genereret indhold kan være ukorrekt.">
            <a:extLst>
              <a:ext uri="{FF2B5EF4-FFF2-40B4-BE49-F238E27FC236}">
                <a16:creationId xmlns:a16="http://schemas.microsoft.com/office/drawing/2014/main" id="{A07A57D8-3FCE-6838-3476-30345D548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159" y="1042609"/>
            <a:ext cx="4629313" cy="30862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F91D23-751A-4EDB-5215-D8251C988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17530"/>
            <a:ext cx="9763998" cy="711638"/>
          </a:xfrm>
        </p:spPr>
        <p:txBody>
          <a:bodyPr/>
          <a:lstStyle/>
          <a:p>
            <a:pPr algn="ctr"/>
            <a:r>
              <a:rPr lang="da-DK" dirty="0"/>
              <a:t>IPM/ICM</a:t>
            </a:r>
            <a:br>
              <a:rPr lang="da-DK" dirty="0"/>
            </a:br>
            <a:r>
              <a:rPr lang="da-DK" sz="1800" dirty="0" err="1"/>
              <a:t>Prevention</a:t>
            </a:r>
            <a:r>
              <a:rPr lang="da-DK" sz="1800" dirty="0"/>
              <a:t> of </a:t>
            </a:r>
            <a:r>
              <a:rPr lang="da-DK" sz="1800" dirty="0" err="1"/>
              <a:t>infection</a:t>
            </a:r>
            <a:r>
              <a:rPr lang="da-DK" sz="1800" dirty="0"/>
              <a:t> and </a:t>
            </a:r>
            <a:r>
              <a:rPr lang="da-DK" sz="1800" dirty="0" err="1"/>
              <a:t>disease</a:t>
            </a:r>
            <a:r>
              <a:rPr lang="da-DK" sz="1800" dirty="0"/>
              <a:t> </a:t>
            </a:r>
            <a:r>
              <a:rPr lang="da-DK" sz="1800" dirty="0" err="1"/>
              <a:t>development</a:t>
            </a:r>
            <a:r>
              <a:rPr lang="da-DK" sz="1800" dirty="0"/>
              <a:t> (</a:t>
            </a:r>
            <a:r>
              <a:rPr lang="da-DK" sz="1800" dirty="0" err="1"/>
              <a:t>virulence</a:t>
            </a:r>
            <a:r>
              <a:rPr lang="da-DK" sz="1800" dirty="0"/>
              <a:t> – fungicide </a:t>
            </a:r>
            <a:r>
              <a:rPr lang="da-DK" sz="1800" dirty="0" err="1"/>
              <a:t>resistance</a:t>
            </a:r>
            <a:r>
              <a:rPr lang="da-DK" sz="1800" dirty="0"/>
              <a:t>)</a:t>
            </a:r>
          </a:p>
        </p:txBody>
      </p: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4C49A020-69F8-BCDC-9230-D15CA48C3EBF}"/>
              </a:ext>
            </a:extLst>
          </p:cNvPr>
          <p:cNvCxnSpPr>
            <a:cxnSpLocks/>
          </p:cNvCxnSpPr>
          <p:nvPr/>
        </p:nvCxnSpPr>
        <p:spPr>
          <a:xfrm flipH="1" flipV="1">
            <a:off x="5108875" y="3927816"/>
            <a:ext cx="8641" cy="104471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B 1">
            <a:extLst>
              <a:ext uri="{FF2B5EF4-FFF2-40B4-BE49-F238E27FC236}">
                <a16:creationId xmlns:a16="http://schemas.microsoft.com/office/drawing/2014/main" id="{E02F8818-DAC1-C1B9-51B4-561C45A7E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225671" y="2830919"/>
            <a:ext cx="2450463" cy="2155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AEBBFA3-764B-218E-0F97-5782CECD0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1" y="5012771"/>
            <a:ext cx="2450463" cy="18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B4C42D16-1EFC-0F07-E452-D8BC056DC902}"/>
              </a:ext>
            </a:extLst>
          </p:cNvPr>
          <p:cNvCxnSpPr>
            <a:cxnSpLocks/>
          </p:cNvCxnSpPr>
          <p:nvPr/>
        </p:nvCxnSpPr>
        <p:spPr>
          <a:xfrm flipV="1">
            <a:off x="2019807" y="3617205"/>
            <a:ext cx="2399392" cy="50814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Pot i morot">
            <a:extLst>
              <a:ext uri="{FF2B5EF4-FFF2-40B4-BE49-F238E27FC236}">
                <a16:creationId xmlns:a16="http://schemas.microsoft.com/office/drawing/2014/main" id="{2561C3A1-FE88-34E4-70D3-EEE9CAD57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16347" r="14717" b="20871"/>
          <a:stretch>
            <a:fillRect/>
          </a:stretch>
        </p:blipFill>
        <p:spPr bwMode="auto">
          <a:xfrm>
            <a:off x="7627318" y="3908825"/>
            <a:ext cx="2156120" cy="275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6B1E7E75-7DBB-281F-2902-D9D065EAAB04}"/>
              </a:ext>
            </a:extLst>
          </p:cNvPr>
          <p:cNvCxnSpPr>
            <a:cxnSpLocks/>
          </p:cNvCxnSpPr>
          <p:nvPr/>
        </p:nvCxnSpPr>
        <p:spPr>
          <a:xfrm flipH="1" flipV="1">
            <a:off x="5870323" y="3209925"/>
            <a:ext cx="2249897" cy="91542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B62FDFDE-C48A-44E3-C957-EA2D1305F2F7}"/>
              </a:ext>
            </a:extLst>
          </p:cNvPr>
          <p:cNvCxnSpPr>
            <a:cxnSpLocks/>
          </p:cNvCxnSpPr>
          <p:nvPr/>
        </p:nvCxnSpPr>
        <p:spPr>
          <a:xfrm flipH="1">
            <a:off x="5870323" y="2185490"/>
            <a:ext cx="1738283" cy="653343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Billede 19" descr="Et billede, der indeholder udendørs, græs, træ, Bunddække">
            <a:extLst>
              <a:ext uri="{FF2B5EF4-FFF2-40B4-BE49-F238E27FC236}">
                <a16:creationId xmlns:a16="http://schemas.microsoft.com/office/drawing/2014/main" id="{47F66D92-863F-A393-0508-AC1AC30FE6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t="13746"/>
          <a:stretch>
            <a:fillRect/>
          </a:stretch>
        </p:blipFill>
        <p:spPr>
          <a:xfrm>
            <a:off x="7627318" y="1057249"/>
            <a:ext cx="2161307" cy="2693301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3640E5A-DF8E-D5EB-033B-8034EDBDA98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46586"/>
          <a:stretch>
            <a:fillRect/>
          </a:stretch>
        </p:blipFill>
        <p:spPr>
          <a:xfrm>
            <a:off x="255212" y="1042609"/>
            <a:ext cx="2420922" cy="1717787"/>
          </a:xfrm>
          <a:prstGeom prst="rect">
            <a:avLst/>
          </a:prstGeom>
        </p:spPr>
      </p:pic>
      <p:cxnSp>
        <p:nvCxnSpPr>
          <p:cNvPr id="16" name="Lige pilforbindelse 15">
            <a:extLst>
              <a:ext uri="{FF2B5EF4-FFF2-40B4-BE49-F238E27FC236}">
                <a16:creationId xmlns:a16="http://schemas.microsoft.com/office/drawing/2014/main" id="{70CE0233-CCA9-8A94-E6AC-319F90BA5E0E}"/>
              </a:ext>
            </a:extLst>
          </p:cNvPr>
          <p:cNvCxnSpPr>
            <a:cxnSpLocks/>
          </p:cNvCxnSpPr>
          <p:nvPr/>
        </p:nvCxnSpPr>
        <p:spPr>
          <a:xfrm>
            <a:off x="2233121" y="2273435"/>
            <a:ext cx="1968797" cy="48696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787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73FF5-93AC-741A-B461-A9A09F7FF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7">
            <a:extLst>
              <a:ext uri="{FF2B5EF4-FFF2-40B4-BE49-F238E27FC236}">
                <a16:creationId xmlns:a16="http://schemas.microsoft.com/office/drawing/2014/main" id="{D9D760C8-F5C3-BB1A-F075-DBE39C7F33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77374" y="5071844"/>
          <a:ext cx="1394556" cy="1711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9914286" imgH="12200000" progId="MSPhotoEd.3">
                  <p:embed/>
                </p:oleObj>
              </mc:Choice>
              <mc:Fallback>
                <p:oleObj name="Photo Editor Photo" r:id="rId2" imgW="9914286" imgH="12200000" progId="MSPhotoEd.3">
                  <p:embed/>
                  <p:pic>
                    <p:nvPicPr>
                      <p:cNvPr id="28" name="Object 7">
                        <a:extLst>
                          <a:ext uri="{FF2B5EF4-FFF2-40B4-BE49-F238E27FC236}">
                            <a16:creationId xmlns:a16="http://schemas.microsoft.com/office/drawing/2014/main" id="{11B2A14E-3A23-49D8-5173-A55AF1E7D8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7374" y="5071844"/>
                        <a:ext cx="1394556" cy="17116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Billede 9" descr="Et billede, der indeholder plante, maleri, tegning, botanik&#10;&#10;AI-genereret indhold kan være ukorrekt.">
            <a:extLst>
              <a:ext uri="{FF2B5EF4-FFF2-40B4-BE49-F238E27FC236}">
                <a16:creationId xmlns:a16="http://schemas.microsoft.com/office/drawing/2014/main" id="{971574C3-F4D2-D0D3-02FC-C388F37A9B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159" y="1042609"/>
            <a:ext cx="4629313" cy="30862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222B74F-96C3-C4AE-9A95-BC4FBBFA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2" y="317530"/>
            <a:ext cx="9763998" cy="711638"/>
          </a:xfrm>
        </p:spPr>
        <p:txBody>
          <a:bodyPr/>
          <a:lstStyle/>
          <a:p>
            <a:pPr algn="ctr"/>
            <a:r>
              <a:rPr lang="da-DK" dirty="0"/>
              <a:t>IPM/ICM</a:t>
            </a:r>
            <a:br>
              <a:rPr lang="da-DK" dirty="0"/>
            </a:br>
            <a:r>
              <a:rPr lang="da-DK" sz="1800" dirty="0" err="1"/>
              <a:t>Prevention</a:t>
            </a:r>
            <a:r>
              <a:rPr lang="da-DK" sz="1800" dirty="0"/>
              <a:t> of </a:t>
            </a:r>
            <a:r>
              <a:rPr lang="da-DK" sz="1800" dirty="0" err="1"/>
              <a:t>infection</a:t>
            </a:r>
            <a:r>
              <a:rPr lang="da-DK" sz="1800" dirty="0"/>
              <a:t> and </a:t>
            </a:r>
            <a:r>
              <a:rPr lang="da-DK" sz="1800" dirty="0" err="1"/>
              <a:t>disease</a:t>
            </a:r>
            <a:r>
              <a:rPr lang="da-DK" sz="1800" dirty="0"/>
              <a:t> </a:t>
            </a:r>
            <a:r>
              <a:rPr lang="da-DK" sz="1800" dirty="0" err="1"/>
              <a:t>development</a:t>
            </a:r>
            <a:r>
              <a:rPr lang="da-DK" sz="1800" dirty="0"/>
              <a:t> (</a:t>
            </a:r>
            <a:r>
              <a:rPr lang="da-DK" sz="1800" dirty="0" err="1"/>
              <a:t>virulence</a:t>
            </a:r>
            <a:r>
              <a:rPr lang="da-DK" sz="1800" dirty="0"/>
              <a:t> – fungicide </a:t>
            </a:r>
            <a:r>
              <a:rPr lang="da-DK" sz="1800" dirty="0" err="1"/>
              <a:t>resistance</a:t>
            </a:r>
            <a:r>
              <a:rPr lang="da-DK" sz="1800" dirty="0"/>
              <a:t>)</a:t>
            </a:r>
          </a:p>
        </p:txBody>
      </p:sp>
      <p:pic>
        <p:nvPicPr>
          <p:cNvPr id="3" name="Picture 2" descr="LB 1">
            <a:extLst>
              <a:ext uri="{FF2B5EF4-FFF2-40B4-BE49-F238E27FC236}">
                <a16:creationId xmlns:a16="http://schemas.microsoft.com/office/drawing/2014/main" id="{D829D25D-DB46-D621-3BA2-CE9D43668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6"/>
          <a:stretch>
            <a:fillRect/>
          </a:stretch>
        </p:blipFill>
        <p:spPr bwMode="auto">
          <a:xfrm>
            <a:off x="225671" y="2830919"/>
            <a:ext cx="2450463" cy="2155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2DCFCFA-8B1E-D4F3-27C0-DFFDC84E6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1" y="5012771"/>
            <a:ext cx="2450463" cy="18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ot i morot">
            <a:extLst>
              <a:ext uri="{FF2B5EF4-FFF2-40B4-BE49-F238E27FC236}">
                <a16:creationId xmlns:a16="http://schemas.microsoft.com/office/drawing/2014/main" id="{C1F7EB79-D9C9-9111-FF2B-C401B20BF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16347" r="14717" b="20871"/>
          <a:stretch>
            <a:fillRect/>
          </a:stretch>
        </p:blipFill>
        <p:spPr bwMode="auto">
          <a:xfrm>
            <a:off x="7627318" y="3908825"/>
            <a:ext cx="2156120" cy="275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illede 19" descr="Et billede, der indeholder udendørs, græs, træ, Bunddække">
            <a:extLst>
              <a:ext uri="{FF2B5EF4-FFF2-40B4-BE49-F238E27FC236}">
                <a16:creationId xmlns:a16="http://schemas.microsoft.com/office/drawing/2014/main" id="{BB7E1093-87D0-AB77-FEB9-8F9B903750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t="13746"/>
          <a:stretch>
            <a:fillRect/>
          </a:stretch>
        </p:blipFill>
        <p:spPr>
          <a:xfrm>
            <a:off x="7627318" y="1057249"/>
            <a:ext cx="2161307" cy="2693301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70E308F-8C4F-366B-4119-EF84FC5D41E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46586"/>
          <a:stretch>
            <a:fillRect/>
          </a:stretch>
        </p:blipFill>
        <p:spPr>
          <a:xfrm>
            <a:off x="255212" y="1042609"/>
            <a:ext cx="2420922" cy="171778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0E24D17-660A-7F8D-EA4A-9B0BF52CC42D}"/>
              </a:ext>
            </a:extLst>
          </p:cNvPr>
          <p:cNvSpPr/>
          <p:nvPr/>
        </p:nvSpPr>
        <p:spPr>
          <a:xfrm>
            <a:off x="225671" y="2830919"/>
            <a:ext cx="2450463" cy="4027081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571545199"/>
      </p:ext>
    </p:extLst>
  </p:cSld>
  <p:clrMapOvr>
    <a:masterClrMapping/>
  </p:clrMapOvr>
</p:sld>
</file>

<file path=ppt/theme/theme1.xml><?xml version="1.0" encoding="utf-8"?>
<a:theme xmlns:a="http://schemas.openxmlformats.org/drawingml/2006/main" name="SEGES Innovation">
  <a:themeElements>
    <a:clrScheme name="SEGES PS">
      <a:dk1>
        <a:srgbClr val="000000"/>
      </a:dk1>
      <a:lt1>
        <a:sysClr val="window" lastClr="FFFFFF"/>
      </a:lt1>
      <a:dk2>
        <a:srgbClr val="005521"/>
      </a:dk2>
      <a:lt2>
        <a:srgbClr val="FFFFFF"/>
      </a:lt2>
      <a:accent1>
        <a:srgbClr val="71AE89"/>
      </a:accent1>
      <a:accent2>
        <a:srgbClr val="00435E"/>
      </a:accent2>
      <a:accent3>
        <a:srgbClr val="CECCBB"/>
      </a:accent3>
      <a:accent4>
        <a:srgbClr val="9DDCF9"/>
      </a:accent4>
      <a:accent5>
        <a:srgbClr val="4B3E31"/>
      </a:accent5>
      <a:accent6>
        <a:srgbClr val="EE6C00"/>
      </a:accent6>
      <a:hlink>
        <a:srgbClr val="00435E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I_ny.potx" id="{CA80C423-0A53-439A-8CF1-D8BC8FE5432F}" vid="{41EFF85D-4955-4764-BEA6-4A4110A7AF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RTIS BELCHIM">
    <a:dk1>
      <a:sysClr val="windowText" lastClr="000000"/>
    </a:dk1>
    <a:lt1>
      <a:sysClr val="window" lastClr="FFFFFF"/>
    </a:lt1>
    <a:dk2>
      <a:srgbClr val="00534E"/>
    </a:dk2>
    <a:lt2>
      <a:srgbClr val="00323C"/>
    </a:lt2>
    <a:accent1>
      <a:srgbClr val="006175"/>
    </a:accent1>
    <a:accent2>
      <a:srgbClr val="00ADD4"/>
    </a:accent2>
    <a:accent3>
      <a:srgbClr val="BDD753"/>
    </a:accent3>
    <a:accent4>
      <a:srgbClr val="FFCB05"/>
    </a:accent4>
    <a:accent5>
      <a:srgbClr val="ED1847"/>
    </a:accent5>
    <a:accent6>
      <a:srgbClr val="00A69E"/>
    </a:accent6>
    <a:hlink>
      <a:srgbClr val="48A1FA"/>
    </a:hlink>
    <a:folHlink>
      <a:srgbClr val="48A1F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788</Words>
  <Application>Microsoft Office PowerPoint</Application>
  <PresentationFormat>Brugerdefineret</PresentationFormat>
  <Paragraphs>177</Paragraphs>
  <Slides>24</Slides>
  <Notes>1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30" baseType="lpstr">
      <vt:lpstr>Arial</vt:lpstr>
      <vt:lpstr>AU Passata</vt:lpstr>
      <vt:lpstr>Avenir LT Pro 65 Medium</vt:lpstr>
      <vt:lpstr>Calibri</vt:lpstr>
      <vt:lpstr>SEGES Innovation</vt:lpstr>
      <vt:lpstr>Photo Editor Photo</vt:lpstr>
      <vt:lpstr>Beyond TFA-pesticides Denmark’s path to a future potato production.</vt:lpstr>
      <vt:lpstr>Agenda</vt:lpstr>
      <vt:lpstr>PowerPoint-præsentation</vt:lpstr>
      <vt:lpstr>Importance for yield  21 trials (2012 til 2017)</vt:lpstr>
      <vt:lpstr>Prevention of Corona Reduce infection pressure – it’s all about statistic </vt:lpstr>
      <vt:lpstr>Availabel fungicide - 2026</vt:lpstr>
      <vt:lpstr>Availabel fungicide - 2027</vt:lpstr>
      <vt:lpstr>IPM/ICM Prevention of infection and disease development (virulence – fungicide resistance)</vt:lpstr>
      <vt:lpstr>IPM/ICM Prevention of infection and disease development (virulence – fungicide resistance)</vt:lpstr>
      <vt:lpstr>History of oospore – renewal of focus!</vt:lpstr>
      <vt:lpstr>Effect of mix- and alternation strategy</vt:lpstr>
      <vt:lpstr>Frequency/presence of ”others” increasing?</vt:lpstr>
      <vt:lpstr>Sexual recombiantion – every year!</vt:lpstr>
      <vt:lpstr>Sexual recombination in Europe</vt:lpstr>
      <vt:lpstr>Survival of oospores (”short” term survival structure?)</vt:lpstr>
      <vt:lpstr>Crop rotation and late blight?  Frequency of fields with blight</vt:lpstr>
      <vt:lpstr>Crop rotation and late blight?  Frequency of fields with blight</vt:lpstr>
      <vt:lpstr>Crop rotation and late blight?  Frequency of fields with blight</vt:lpstr>
      <vt:lpstr>Crop rotation and late blight?  Disease severity</vt:lpstr>
      <vt:lpstr>Synergism between MoA and R-genes</vt:lpstr>
      <vt:lpstr>Deployment and landscaping of R-genes</vt:lpstr>
      <vt:lpstr>Scounting  - camera on drones and tractor </vt:lpstr>
      <vt:lpstr>Other technologies IPM/ICM</vt:lpstr>
      <vt:lpstr>PowerPoint-præsentation</vt:lpstr>
    </vt:vector>
  </TitlesOfParts>
  <Company>SEGES Innovation - Planter &amp; Miljø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Skimmelsituationen i DK</dc:title>
  <dc:creator>Lars Bødker</dc:creator>
  <cp:lastModifiedBy>Sanne Trampedach</cp:lastModifiedBy>
  <cp:revision>1215</cp:revision>
  <cp:lastPrinted>2023-05-08T09:19:14Z</cp:lastPrinted>
  <dcterms:created xsi:type="dcterms:W3CDTF">2023-01-29T11:11:45Z</dcterms:created>
  <dcterms:modified xsi:type="dcterms:W3CDTF">2026-03-31T11:18:16Z</dcterms:modified>
</cp:coreProperties>
</file>