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34"/>
  </p:notesMasterIdLst>
  <p:handoutMasterIdLst>
    <p:handoutMasterId r:id="rId35"/>
  </p:handoutMasterIdLst>
  <p:sldIdLst>
    <p:sldId id="2147473173" r:id="rId2"/>
    <p:sldId id="2147473290" r:id="rId3"/>
    <p:sldId id="2147473263" r:id="rId4"/>
    <p:sldId id="2147472903" r:id="rId5"/>
    <p:sldId id="2147473274" r:id="rId6"/>
    <p:sldId id="2147473288" r:id="rId7"/>
    <p:sldId id="2147473043" r:id="rId8"/>
    <p:sldId id="2147473289" r:id="rId9"/>
    <p:sldId id="2147473228" r:id="rId10"/>
    <p:sldId id="2147473239" r:id="rId11"/>
    <p:sldId id="2147473287" r:id="rId12"/>
    <p:sldId id="2147473276" r:id="rId13"/>
    <p:sldId id="2147473278" r:id="rId14"/>
    <p:sldId id="2147473286" r:id="rId15"/>
    <p:sldId id="2147473285" r:id="rId16"/>
    <p:sldId id="2147473171" r:id="rId17"/>
    <p:sldId id="2147473256" r:id="rId18"/>
    <p:sldId id="2147473258" r:id="rId19"/>
    <p:sldId id="2147473260" r:id="rId20"/>
    <p:sldId id="2147473127" r:id="rId21"/>
    <p:sldId id="2147473092" r:id="rId22"/>
    <p:sldId id="2147473152" r:id="rId23"/>
    <p:sldId id="2147473242" r:id="rId24"/>
    <p:sldId id="2147473252" r:id="rId25"/>
    <p:sldId id="2147473248" r:id="rId26"/>
    <p:sldId id="2147473254" r:id="rId27"/>
    <p:sldId id="2147473261" r:id="rId28"/>
    <p:sldId id="2147473251" r:id="rId29"/>
    <p:sldId id="2147473292" r:id="rId30"/>
    <p:sldId id="2147473213" r:id="rId31"/>
    <p:sldId id="10950" r:id="rId32"/>
    <p:sldId id="2147473091" r:id="rId33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5F5F1"/>
    <a:srgbClr val="525252"/>
    <a:srgbClr val="FFFFFF"/>
    <a:srgbClr val="FFC828"/>
    <a:srgbClr val="00435E"/>
    <a:srgbClr val="D3FBDD"/>
    <a:srgbClr val="C3FAFD"/>
    <a:srgbClr val="02585C"/>
    <a:srgbClr val="4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yst layou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929F9F4-4A8F-4326-A1B4-22849713DDAB}" styleName="Mørkt layout 1 - Markering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5" autoAdjust="0"/>
  </p:normalViewPr>
  <p:slideViewPr>
    <p:cSldViewPr snapToGrid="0" snapToObjects="1" showGuides="1">
      <p:cViewPr varScale="1">
        <p:scale>
          <a:sx n="98" d="100"/>
          <a:sy n="98" d="100"/>
        </p:scale>
        <p:origin x="408" y="474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udbytte\Udbyttedata_kartoffelskimmel_2017-20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59963251138763E-2"/>
          <c:y val="0.22370438987726346"/>
          <c:w val="0.51964646315735319"/>
          <c:h val="0.57230706452473212"/>
        </c:manualLayout>
      </c:layout>
      <c:scatterChart>
        <c:scatterStyle val="lineMarker"/>
        <c:varyColors val="0"/>
        <c:ser>
          <c:idx val="0"/>
          <c:order val="0"/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'reg-kurve'!$D$6:$D$22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75</c:v>
                </c:pt>
                <c:pt idx="13">
                  <c:v>80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</c:numCache>
            </c:numRef>
          </c:xVal>
          <c:yVal>
            <c:numRef>
              <c:f>'reg-kurve'!$E$6:$E$22</c:f>
              <c:numCache>
                <c:formatCode>0.0</c:formatCode>
                <c:ptCount val="17"/>
                <c:pt idx="0">
                  <c:v>112.72</c:v>
                </c:pt>
                <c:pt idx="1">
                  <c:v>108.4507</c:v>
                </c:pt>
                <c:pt idx="2">
                  <c:v>105.6825</c:v>
                </c:pt>
                <c:pt idx="3">
                  <c:v>102.97669999999999</c:v>
                </c:pt>
                <c:pt idx="4">
                  <c:v>99.034999999999997</c:v>
                </c:pt>
                <c:pt idx="5">
                  <c:v>92.777500000000003</c:v>
                </c:pt>
                <c:pt idx="6">
                  <c:v>86.91</c:v>
                </c:pt>
                <c:pt idx="7">
                  <c:v>81.432500000000005</c:v>
                </c:pt>
                <c:pt idx="8">
                  <c:v>76.344999999999999</c:v>
                </c:pt>
                <c:pt idx="9">
                  <c:v>67.34</c:v>
                </c:pt>
                <c:pt idx="10">
                  <c:v>59.89500000000001</c:v>
                </c:pt>
                <c:pt idx="11">
                  <c:v>54.010000000000005</c:v>
                </c:pt>
                <c:pt idx="12">
                  <c:v>48.107500000000002</c:v>
                </c:pt>
                <c:pt idx="13">
                  <c:v>46.919999999999987</c:v>
                </c:pt>
                <c:pt idx="14">
                  <c:v>45.715000000000003</c:v>
                </c:pt>
                <c:pt idx="15">
                  <c:v>45.697500000000005</c:v>
                </c:pt>
                <c:pt idx="16">
                  <c:v>46.070000000000022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F9-42EC-BDB6-8D01E4326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069536"/>
        <c:axId val="565069864"/>
      </c:scatterChart>
      <c:valAx>
        <c:axId val="56506953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864"/>
        <c:crosses val="autoZero"/>
        <c:crossBetween val="midCat"/>
        <c:majorUnit val="10"/>
      </c:valAx>
      <c:valAx>
        <c:axId val="56506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536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FDE17-7C1F-643F-1BAC-30661FB66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55787AF-667A-F272-FBD0-9B1EDBBC7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0DD0DD8-C421-2552-0639-31BEE4A26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FA364D-A3EB-4B6B-1F9B-88684513A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7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31-03-2026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9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GICIDE - Chapter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B0DEEBD-7C13-4248-BFF6-C6D4DAA288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07601"/>
            <a:ext cx="12190412" cy="515039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472F6CF-0E2D-1E0F-A17B-678F0536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8B3082-77EC-CF52-C424-612A2E58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560360"/>
            <a:ext cx="4114264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119E2-F088-7628-DA58-B196F409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405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9AB6A9C-972B-4500-A6F8-3C1D1BBBE66A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1B8805-A790-A9DC-8F0B-CCAA2517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453052"/>
            <a:ext cx="10514231" cy="1152269"/>
          </a:xfrm>
        </p:spPr>
        <p:txBody>
          <a:bodyPr>
            <a:normAutofit/>
          </a:bodyPr>
          <a:lstStyle>
            <a:lvl1pPr>
              <a:defRPr lang="nl-BE" sz="3600" b="1" dirty="0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9753DB48-49F6-5E7D-07F4-B5185C6D4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092" y="4191001"/>
            <a:ext cx="10796769" cy="2214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Avenir LT Pro 65 Medium" panose="020B0603020203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23278E13-DA7D-5611-3253-A7F2C9C88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99" y="3409653"/>
            <a:ext cx="4068558" cy="379781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D3F4ABD-B1A1-16AC-547D-679AF1364A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4180" y="333458"/>
            <a:ext cx="2362896" cy="6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grafik2.png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159" y="5434474"/>
            <a:ext cx="3599253" cy="1423527"/>
          </a:xfrm>
          <a:prstGeom prst="rect">
            <a:avLst/>
          </a:prstGeom>
        </p:spPr>
      </p:pic>
      <p:pic>
        <p:nvPicPr>
          <p:cNvPr id="11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248" y="6287970"/>
            <a:ext cx="1760184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dato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478555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098685-D466-235D-D02B-FCEB67FE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511EA7-DB1F-6F10-0535-E40A8EE5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AA830BC-C058-CD5E-E235-E94CF9FF4E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 alt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1CDA54D-C7A1-3F92-C01A-809A7627A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52B5D3-7299-4377-9D19-BB806CF138A1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6796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31-03-2026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53" r:id="rId20"/>
    <p:sldLayoutId id="2147483758" r:id="rId21"/>
    <p:sldLayoutId id="2147483760" r:id="rId22"/>
    <p:sldLayoutId id="2147483765" r:id="rId23"/>
    <p:sldLayoutId id="2147483769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8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10" descr="Et billede, der indeholder blad, plante, grøn, udendørs&#10;&#10;Automatisk genereret beskrivelse">
            <a:extLst>
              <a:ext uri="{FF2B5EF4-FFF2-40B4-BE49-F238E27FC236}">
                <a16:creationId xmlns:a16="http://schemas.microsoft.com/office/drawing/2014/main" id="{B0A146EC-0DEA-BB2F-6A00-58824CCF7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819"/>
          <a:stretch/>
        </p:blipFill>
        <p:spPr>
          <a:xfrm>
            <a:off x="-26808" y="-215106"/>
            <a:ext cx="12204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F663BFB-9978-9C5C-0B4C-EA8F70CE7EA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2C1255-E7D7-0D68-1081-0DB3EEB95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927768"/>
            <a:ext cx="5914064" cy="650050"/>
          </a:xfrm>
        </p:spPr>
        <p:txBody>
          <a:bodyPr/>
          <a:lstStyle/>
          <a:p>
            <a:r>
              <a:rPr lang="da-DK" sz="2800" dirty="0"/>
              <a:t>Dyrkningsregler i Holland</a:t>
            </a:r>
            <a:br>
              <a:rPr lang="da-DK" sz="2800" dirty="0"/>
            </a:br>
            <a:r>
              <a:rPr lang="da-DK" sz="2000" dirty="0"/>
              <a:t>Oplæg til debat</a:t>
            </a:r>
            <a:endParaRPr lang="en-US" sz="2000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A0C8380-BDE4-0330-3BFF-527312A16C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23781" y="3774943"/>
            <a:ext cx="5914064" cy="375820"/>
          </a:xfrm>
        </p:spPr>
        <p:txBody>
          <a:bodyPr/>
          <a:lstStyle/>
          <a:p>
            <a:r>
              <a:rPr lang="en-US" dirty="0" err="1"/>
              <a:t>Kartoffelkongres</a:t>
            </a:r>
            <a:r>
              <a:rPr lang="en-US" dirty="0"/>
              <a:t> den 12. </a:t>
            </a:r>
            <a:r>
              <a:rPr lang="en-US" dirty="0" err="1"/>
              <a:t>januar</a:t>
            </a:r>
            <a:r>
              <a:rPr lang="en-US" dirty="0"/>
              <a:t> 2026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25D2AFF-14C2-3288-09AD-EB1A1262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42" y="3419167"/>
            <a:ext cx="39329" cy="1966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9A43F6C-3C87-47DC-943B-E765ABAA00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Lars Bødker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47B126E-0551-D390-AE6A-18D96F85FA7B}"/>
              </a:ext>
            </a:extLst>
          </p:cNvPr>
          <p:cNvSpPr/>
          <p:nvPr/>
        </p:nvSpPr>
        <p:spPr>
          <a:xfrm>
            <a:off x="-268782" y="5884972"/>
            <a:ext cx="12662807" cy="849086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C231969-9981-3E70-58C7-B4691D19E7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6138758"/>
            <a:ext cx="892800" cy="37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B1D3EBA-DAA0-8AC9-4EDB-100456C76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45" y="6080644"/>
            <a:ext cx="296689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03BE-D815-072D-FD62-A13C62E1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F169D-75A8-1261-8CF1-DF428072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Jordsmitte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BE163B7-49ED-CB92-5D43-95323780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D717A4C-9E97-0A6B-D10F-FF2372F7DEA5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0A5C2334-9887-598D-8F61-D21AB1140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093069F5-2A76-AD1B-75A8-561271CC57C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E983CAA-CF17-C072-CC2C-5094FF6A191D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5890E0AA-0209-792E-1D61-FF092BE41E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5890E0AA-0209-792E-1D61-FF092BE41E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9EF76365-4C67-071D-858A-D71C7DAE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25C089-5E17-1F0E-7AAA-603DE3C5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C5F8AD41-DF9A-3CF3-84AE-0E300730A684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06156839-AA35-0646-FEE8-95D062A7CED2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23484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B1532-2852-8664-7977-6592BE4E2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EB2CD-2720-BC13-4843-0EF07E68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Sekundær spredning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57EF401-6F34-BFAE-A3D7-AA29E07C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ED3B3D3-A379-470D-1B0C-744E13F682BD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6A4D8A28-6B7C-18EA-B372-AD069E49E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D02086A8-7915-33D5-940A-33FFE65C3081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E32452E-3189-9C29-0678-6BD94C86A3C2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91F2116A-7225-F2E6-BE71-7B26CC989F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91F2116A-7225-F2E6-BE71-7B26CC989F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633F9AE7-EF07-5782-5543-2DD491AA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FB951C-7214-6EE3-8C62-882246F9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9C3E207C-6101-7FFC-F22B-0039282B703F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C84F2B0-F2A3-1AF4-903A-8E480D1D8FA2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ABECC64-C449-ABCE-5F24-1570C15D9704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612AC5B-F776-937A-D63B-9EA07B1DAE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A3166D53-D2D3-B18B-072E-14CF28F401B2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1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7E2E-DC88-5AEC-35C9-2F0839C3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85180-9683-13DC-5DEE-81CB70D9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Spildkartofler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2B33501-1A40-0135-E369-A58D0C3658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D3F726AA-CF53-7586-4066-F1E810AB8349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E0AC0B7A-1BAF-86C5-C7D8-0E069F441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5A88DD15-A10F-7768-FF2C-BB2E209F6C74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3D9C2D3-592B-82F6-BD28-C7A1313419EC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D9072D3D-D7F2-15A1-E35F-79593DDDC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D9072D3D-D7F2-15A1-E35F-79593DDDC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4F28F699-6979-5A4B-E22C-85833FE88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4C63A48-C92F-77CA-B722-8D80EA1F6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0D6AA03C-E561-FEF7-3855-193EC5F1FE4C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4C0C855-32CF-F055-DC07-A4C75257A64B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37F034B0-1A51-8BF1-33D9-16C73DB92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39786E76-BFF6-28FC-B19F-C8BC242EA6B9}"/>
              </a:ext>
            </a:extLst>
          </p:cNvPr>
          <p:cNvCxnSpPr>
            <a:cxnSpLocks/>
          </p:cNvCxnSpPr>
          <p:nvPr/>
        </p:nvCxnSpPr>
        <p:spPr>
          <a:xfrm flipH="1" flipV="1">
            <a:off x="6405480" y="4579713"/>
            <a:ext cx="1884505" cy="4330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59EFD389-0C8C-081F-AC28-5301F0FCB5D8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DCDBA6F-A741-1D09-3033-33257C40FDB7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C11A438-8DF8-2BD8-84CB-AFA8BA67F4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3291A36-8E23-73AC-3786-9A52A1D13254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40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1A493-FFB6-7506-180D-399A21B0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91D23-751A-4EDB-5215-D8251C98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Affaldsdynger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B3915FB-B7BF-B841-60DD-11FDE4EE1D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8BFF0396-6EC2-62A6-CBA4-81F48B4086C7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B5B0D0B3-6662-22C6-F82F-B5306CB5C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F15088C0-8889-E6FE-B92D-E1A724B004A1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4C49A020-69F8-BCDC-9230-D15CA48C3EBF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11B2A14E-3A23-49D8-5173-A55AF1E7D8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11B2A14E-3A23-49D8-5173-A55AF1E7D8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E02F8818-DAC1-C1B9-51B4-561C45A7E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EBBFA3-764B-218E-0F97-5782CECD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C42D16-1EFC-0F07-E452-D8BC056DC902}"/>
              </a:ext>
            </a:extLst>
          </p:cNvPr>
          <p:cNvCxnSpPr>
            <a:cxnSpLocks/>
          </p:cNvCxnSpPr>
          <p:nvPr/>
        </p:nvCxnSpPr>
        <p:spPr>
          <a:xfrm flipV="1">
            <a:off x="2034444" y="4811486"/>
            <a:ext cx="1394556" cy="87861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00B31DD-7913-C866-3AD6-8A5BF19C2FFE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2561C3A1-FE88-34E4-70D3-EEE9CAD57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B1E7E75-7DBB-281F-2902-D9D065EAAB04}"/>
              </a:ext>
            </a:extLst>
          </p:cNvPr>
          <p:cNvCxnSpPr>
            <a:cxnSpLocks/>
          </p:cNvCxnSpPr>
          <p:nvPr/>
        </p:nvCxnSpPr>
        <p:spPr>
          <a:xfrm flipH="1" flipV="1">
            <a:off x="6405480" y="4579713"/>
            <a:ext cx="1884505" cy="4330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B8228C9-12BC-1AC2-FCF9-141A836CE29B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B62FDFDE-C48A-44E3-C957-EA2D1305F2F7}"/>
              </a:ext>
            </a:extLst>
          </p:cNvPr>
          <p:cNvCxnSpPr>
            <a:cxnSpLocks/>
          </p:cNvCxnSpPr>
          <p:nvPr/>
        </p:nvCxnSpPr>
        <p:spPr>
          <a:xfrm flipH="1">
            <a:off x="5986732" y="2804615"/>
            <a:ext cx="1513400" cy="8876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EA33F35-2A86-C084-E09B-8715FDA29433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8E11C3-292D-BC87-D733-1184F7180E63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47F66D92-863F-A393-0508-AC1AC30FE6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3640E5A-DF8E-D5EB-033B-8034EDBDA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0CE0233-CCA9-8A94-E6AC-319F90BA5E0E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629752" cy="10559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8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99F5-8796-F414-C980-CD82ADA1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230BC-F16F-C142-CB8E-50754C05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Begræns smitterisiko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D95F930-B943-A87F-71E4-B5971D55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3D15A627-705F-BD5B-91CF-DD33C5C4B268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793C4C6B-11B2-351C-CA71-B0C753C3E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BA4D5E6F-BD44-C83A-6A10-BBD9C73D4DE0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DD43633D-87BB-1079-EF9B-D97281DF43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DD43633D-87BB-1079-EF9B-D97281DF43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127BD854-A04E-EA6D-A962-DDBFBB5F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D1F644D-873A-C657-8555-08B9F92B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BB38132-9C50-CE7C-7846-C6F8BBEC83EF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D670F8A9-D4F4-C91F-933C-C45FEE1C8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BD4E33C-3F6A-9AB5-A726-ABD15E45BFA7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0E494C-8625-8D80-02D6-87C77F675188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3DEC4E8-0A44-9A91-3936-B3A625CE21EA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4C50BB79-86A5-88C6-2161-704978B14C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796319"/>
            <a:ext cx="2370697" cy="29542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392C598-A8F7-F043-FC46-527AFDA8A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9600" y="1044000"/>
            <a:ext cx="3081600" cy="30816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7EF7606-82F4-61F0-0BA6-45B66409A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1E88-5CBD-BB57-4393-5C305058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0B3AA-D354-7E4F-F71D-FDBAA1601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Begræns smitterisiko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E0176D9-3DAD-B701-0B3F-7144DF1B80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D91E932-074D-99BC-8A18-ED7D36E26F47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2BFB1E29-FFCC-0931-DAA8-5630BCFF9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4F0BB64B-6936-7C93-84D9-CD019E4C405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FEBF47D8-EAA9-757D-6D04-CBCA9C294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FEBF47D8-EAA9-757D-6D04-CBCA9C2944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61FED895-E662-32A5-1F7A-D91F77E87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7C4868-C4FE-B2D3-B19A-4905342F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B578216-B4DF-12FE-F4FB-5164A4629B82}"/>
              </a:ext>
            </a:extLst>
          </p:cNvPr>
          <p:cNvSpPr/>
          <p:nvPr/>
        </p:nvSpPr>
        <p:spPr>
          <a:xfrm>
            <a:off x="3471418" y="4668532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7D2780D3-4A15-5C0E-7320-70D7FE671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17259" y="3777218"/>
            <a:ext cx="2380756" cy="303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2C78774-4B5E-7953-1448-FEE47BFCEA3D}"/>
              </a:ext>
            </a:extLst>
          </p:cNvPr>
          <p:cNvSpPr/>
          <p:nvPr/>
        </p:nvSpPr>
        <p:spPr>
          <a:xfrm>
            <a:off x="6108555" y="442298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783FA97-7CAD-DE9D-0BDE-AA5796E89035}"/>
              </a:ext>
            </a:extLst>
          </p:cNvPr>
          <p:cNvSpPr/>
          <p:nvPr/>
        </p:nvSpPr>
        <p:spPr>
          <a:xfrm>
            <a:off x="5772125" y="3777218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A718F2-B3CD-C6CC-0F02-F6EBA985E59B}"/>
              </a:ext>
            </a:extLst>
          </p:cNvPr>
          <p:cNvSpPr/>
          <p:nvPr/>
        </p:nvSpPr>
        <p:spPr>
          <a:xfrm>
            <a:off x="3913366" y="335752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6DBCD011-0B42-BC08-BF2C-521CC93F78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17259" y="796319"/>
            <a:ext cx="2370697" cy="295423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C9E986B-3C26-941E-46BF-11ED969AA2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9600" y="1044000"/>
            <a:ext cx="3081600" cy="30816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EC3F46-D593-1F0D-1691-3A7EA950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61A42-F987-EBBA-2B8B-8AE93930A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8E154-2C66-808B-C3FC-1EB77D0B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Relative udbytte ved ½ dosering af blokbehandling   2 2 x Revus og 2 x Ranman Top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3516E2D-D538-B39E-C6DF-FA8CFF212B35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rcRect t="7946" b="7381"/>
          <a:stretch>
            <a:fillRect/>
          </a:stretch>
        </p:blipFill>
        <p:spPr>
          <a:xfrm>
            <a:off x="1097136" y="1912776"/>
            <a:ext cx="9146208" cy="387220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E93D197-763C-100C-56D6-EB9051BFB248}"/>
              </a:ext>
            </a:extLst>
          </p:cNvPr>
          <p:cNvSpPr txBox="1"/>
          <p:nvPr/>
        </p:nvSpPr>
        <p:spPr>
          <a:xfrm>
            <a:off x="9997265" y="611692"/>
            <a:ext cx="153550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Kartoffelskimmel – slut sæson:</a:t>
            </a:r>
          </a:p>
          <a:p>
            <a:endParaRPr lang="da-DK" sz="1400" dirty="0">
              <a:solidFill>
                <a:srgbClr val="FF0000"/>
              </a:solidFill>
            </a:endParaRPr>
          </a:p>
          <a:p>
            <a:r>
              <a:rPr lang="da-DK" sz="1400" dirty="0">
                <a:solidFill>
                  <a:srgbClr val="FF0000"/>
                </a:solidFill>
              </a:rPr>
              <a:t>1/1 dos – 3,6 %</a:t>
            </a:r>
          </a:p>
          <a:p>
            <a:r>
              <a:rPr lang="da-DK" sz="1400" dirty="0">
                <a:solidFill>
                  <a:srgbClr val="FF0000"/>
                </a:solidFill>
              </a:rPr>
              <a:t>1/2 dos – 5,3 % 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5A499558-1F9D-7FB0-99FE-E560E694FEFA}"/>
              </a:ext>
            </a:extLst>
          </p:cNvPr>
          <p:cNvCxnSpPr/>
          <p:nvPr/>
        </p:nvCxnSpPr>
        <p:spPr>
          <a:xfrm>
            <a:off x="1854679" y="2907102"/>
            <a:ext cx="822097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E9B32A8F-7F7E-E01A-5AD5-47438C1B52FE}"/>
              </a:ext>
            </a:extLst>
          </p:cNvPr>
          <p:cNvSpPr txBox="1"/>
          <p:nvPr/>
        </p:nvSpPr>
        <p:spPr>
          <a:xfrm>
            <a:off x="9997265" y="2222804"/>
            <a:ext cx="13937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rgbClr val="FF0000"/>
                </a:solidFill>
              </a:rPr>
              <a:t>0,8 % merudbytte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304F367-1B4A-BA6A-72D2-D36027B7ABDE}"/>
              </a:ext>
            </a:extLst>
          </p:cNvPr>
          <p:cNvCxnSpPr>
            <a:cxnSpLocks/>
          </p:cNvCxnSpPr>
          <p:nvPr/>
        </p:nvCxnSpPr>
        <p:spPr>
          <a:xfrm flipH="1">
            <a:off x="10046704" y="2478807"/>
            <a:ext cx="250955" cy="2956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FF286425-E2CF-36EF-C342-84C0CA05300E}"/>
              </a:ext>
            </a:extLst>
          </p:cNvPr>
          <p:cNvSpPr txBox="1"/>
          <p:nvPr/>
        </p:nvSpPr>
        <p:spPr>
          <a:xfrm>
            <a:off x="8287331" y="5973711"/>
            <a:ext cx="32563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(Landsforsøgene 2015)</a:t>
            </a:r>
          </a:p>
        </p:txBody>
      </p:sp>
    </p:spTree>
    <p:extLst>
      <p:ext uri="{BB962C8B-B14F-4D97-AF65-F5344CB8AC3E}">
        <p14:creationId xmlns:p14="http://schemas.microsoft.com/office/powerpoint/2010/main" val="17215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B3CC10B-E337-0862-70D6-9BEF3A25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Strategi 2023-2025 - Blanding og skift mellem midler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AB42EEF-CDB9-E24E-B6CA-DAE70059912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rcRect b="34647"/>
          <a:stretch>
            <a:fillRect/>
          </a:stretch>
        </p:blipFill>
        <p:spPr>
          <a:xfrm>
            <a:off x="821709" y="2276136"/>
            <a:ext cx="10546994" cy="17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AFA36-EE24-B182-3C94-3822C17E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Genotyper i Europa 2025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81B1930-6487-7C42-F48A-89416603AFA0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rcRect t="13933"/>
          <a:stretch>
            <a:fillRect/>
          </a:stretch>
        </p:blipFill>
        <p:spPr>
          <a:xfrm>
            <a:off x="529792" y="1434164"/>
            <a:ext cx="7485722" cy="456893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D3BC179-7BC4-3BA0-BAD8-09811CFD1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92" y="149109"/>
            <a:ext cx="1632423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4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B104CF0-1481-918D-9A60-1CB3322B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Fungicidresistens overfor svampemidler og virulens overfor R-gener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B34A07C4-8FA6-DEB6-615C-AAC14CD3414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056050" y="2093034"/>
            <a:ext cx="2869016" cy="253797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163B433-EF7E-E72E-639A-B7DF6CB1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79" t="6553" r="3566"/>
          <a:stretch>
            <a:fillRect/>
          </a:stretch>
        </p:blipFill>
        <p:spPr>
          <a:xfrm>
            <a:off x="4111496" y="2093034"/>
            <a:ext cx="2927615" cy="253797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3865724-BA32-579B-6478-E041D92DC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541" y="2093034"/>
            <a:ext cx="2988953" cy="2504828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69C00D5-6D61-276B-DD98-BDEA393492C3}"/>
              </a:ext>
            </a:extLst>
          </p:cNvPr>
          <p:cNvSpPr txBox="1"/>
          <p:nvPr/>
        </p:nvSpPr>
        <p:spPr>
          <a:xfrm>
            <a:off x="2149814" y="1782483"/>
            <a:ext cx="681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EU36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6B07425-E15F-9CFD-108E-49477B961500}"/>
              </a:ext>
            </a:extLst>
          </p:cNvPr>
          <p:cNvSpPr txBox="1"/>
          <p:nvPr/>
        </p:nvSpPr>
        <p:spPr>
          <a:xfrm>
            <a:off x="5234559" y="1770978"/>
            <a:ext cx="681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EU43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D7F857D-F2DC-B1EA-CA8B-0BBE79638B15}"/>
              </a:ext>
            </a:extLst>
          </p:cNvPr>
          <p:cNvSpPr txBox="1"/>
          <p:nvPr/>
        </p:nvSpPr>
        <p:spPr>
          <a:xfrm>
            <a:off x="8457963" y="1767891"/>
            <a:ext cx="681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EU46</a:t>
            </a:r>
          </a:p>
        </p:txBody>
      </p:sp>
    </p:spTree>
    <p:extLst>
      <p:ext uri="{BB962C8B-B14F-4D97-AF65-F5344CB8AC3E}">
        <p14:creationId xmlns:p14="http://schemas.microsoft.com/office/powerpoint/2010/main" val="1305379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5049A26-BC8F-94E4-F330-F80F398D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vi igennem?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52C733C-105D-A765-1D75-0C033BD64493}"/>
              </a:ext>
            </a:extLst>
          </p:cNvPr>
          <p:cNvSpPr txBox="1">
            <a:spLocks/>
          </p:cNvSpPr>
          <p:nvPr/>
        </p:nvSpPr>
        <p:spPr>
          <a:xfrm>
            <a:off x="542925" y="1549399"/>
            <a:ext cx="6375459" cy="41481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da-DK" dirty="0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45691D1E-C1E7-25AB-3CA3-DE51505E047E}"/>
              </a:ext>
            </a:extLst>
          </p:cNvPr>
          <p:cNvSpPr txBox="1">
            <a:spLocks/>
          </p:cNvSpPr>
          <p:nvPr/>
        </p:nvSpPr>
        <p:spPr>
          <a:xfrm>
            <a:off x="695325" y="1701799"/>
            <a:ext cx="6375459" cy="41481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EDBB2A-8374-F728-3000-258CD8920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4" y="1549399"/>
            <a:ext cx="5552281" cy="4148139"/>
          </a:xfrm>
        </p:spPr>
        <p:txBody>
          <a:bodyPr/>
          <a:lstStyle/>
          <a:p>
            <a:r>
              <a:rPr lang="da-DK" sz="2000" dirty="0"/>
              <a:t>Skimmel har aldrig været et problem – før nu</a:t>
            </a:r>
          </a:p>
          <a:p>
            <a:r>
              <a:rPr lang="da-DK" sz="2000" dirty="0"/>
              <a:t>Betydning for udbytte og kvalitet</a:t>
            </a:r>
          </a:p>
          <a:p>
            <a:r>
              <a:rPr lang="da-DK" sz="2000" dirty="0"/>
              <a:t>Skimmel handler om sandsynlighed</a:t>
            </a:r>
          </a:p>
          <a:p>
            <a:r>
              <a:rPr lang="da-DK" sz="2000" dirty="0"/>
              <a:t>Ændring af bekæmpelsesstrategi</a:t>
            </a:r>
          </a:p>
          <a:p>
            <a:r>
              <a:rPr lang="da-DK" sz="2000" dirty="0"/>
              <a:t>Skimmeltyper i Danmark og Europa</a:t>
            </a:r>
          </a:p>
          <a:p>
            <a:r>
              <a:rPr lang="da-DK" sz="2000" dirty="0"/>
              <a:t>Hvor kommer skimlen fra</a:t>
            </a:r>
          </a:p>
          <a:p>
            <a:r>
              <a:rPr lang="da-DK" sz="2000" dirty="0"/>
              <a:t>Hollandske dyrkningsregler</a:t>
            </a:r>
          </a:p>
          <a:p>
            <a:r>
              <a:rPr lang="da-DK" sz="2000" dirty="0"/>
              <a:t>Skimmelgruppen under Danske Kartofler</a:t>
            </a:r>
          </a:p>
          <a:p>
            <a:endParaRPr lang="da-DK" sz="2000" dirty="0"/>
          </a:p>
          <a:p>
            <a:endParaRPr lang="da-DK" sz="2000" dirty="0"/>
          </a:p>
          <a:p>
            <a:endParaRPr lang="da-DK" dirty="0"/>
          </a:p>
        </p:txBody>
      </p:sp>
      <p:pic>
        <p:nvPicPr>
          <p:cNvPr id="5" name="Billede 4" descr="Et billede, der indeholder udendørs, øgle, krybdyr, pattedyr&#10;&#10;Automatisk genereret beskrivelse">
            <a:extLst>
              <a:ext uri="{FF2B5EF4-FFF2-40B4-BE49-F238E27FC236}">
                <a16:creationId xmlns:a16="http://schemas.microsoft.com/office/drawing/2014/main" id="{53868D31-5FF2-43D4-67B2-C0BDDDC71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24621" b="8166"/>
          <a:stretch/>
        </p:blipFill>
        <p:spPr>
          <a:xfrm rot="5400000">
            <a:off x="5989855" y="381397"/>
            <a:ext cx="6858000" cy="60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3F9F-2B53-229E-74A9-554C11EA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155C4-2A37-405F-951D-CAF88AE3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Effekt af blandings- og alterneringsstrategi</a:t>
            </a:r>
            <a:br>
              <a:rPr lang="da-DK" dirty="0"/>
            </a:br>
            <a:r>
              <a:rPr lang="da-DK" sz="1500" dirty="0"/>
              <a:t>Resistens overfor mandipropamid 2022 - 2025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EE68BB8-3964-5EFC-F8EB-5AD96DC3829A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691816" y="1587315"/>
            <a:ext cx="2492565" cy="3143305"/>
          </a:xfr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AE54813-420C-0A93-B33D-938D9EF5E3B9}"/>
              </a:ext>
            </a:extLst>
          </p:cNvPr>
          <p:cNvSpPr txBox="1"/>
          <p:nvPr/>
        </p:nvSpPr>
        <p:spPr>
          <a:xfrm>
            <a:off x="922930" y="1104239"/>
            <a:ext cx="2593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2022 (64 pct.)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622C447-BE90-B588-9EB1-672CFC4DABC3}"/>
              </a:ext>
            </a:extLst>
          </p:cNvPr>
          <p:cNvSpPr txBox="1"/>
          <p:nvPr/>
        </p:nvSpPr>
        <p:spPr>
          <a:xfrm>
            <a:off x="4006656" y="1151241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2023 (20 pct.)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6D86EE1-7F50-812E-6C8F-82945300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92" y="149109"/>
            <a:ext cx="1632423" cy="417509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76F9606A-88AA-3750-50F2-D8353E86ECD1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4"/>
          <a:stretch>
            <a:fillRect/>
          </a:stretch>
        </p:blipFill>
        <p:spPr>
          <a:xfrm>
            <a:off x="3267707" y="1598344"/>
            <a:ext cx="2678678" cy="3132275"/>
          </a:xfr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786DEA7-AC60-D1D7-67A8-C92871E4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1" y="1598344"/>
            <a:ext cx="2556958" cy="314330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65A7D6E-FA61-D10E-C4A5-98760CBACE11}"/>
              </a:ext>
            </a:extLst>
          </p:cNvPr>
          <p:cNvSpPr txBox="1"/>
          <p:nvPr/>
        </p:nvSpPr>
        <p:spPr>
          <a:xfrm>
            <a:off x="6436776" y="1163633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2024 (5 pct.)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CB23B24-6413-3300-4A91-83EFB3A7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84" y="653812"/>
            <a:ext cx="1161099" cy="4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CF3C3E9-8527-6C92-6822-FD6462BC0701}"/>
              </a:ext>
            </a:extLst>
          </p:cNvPr>
          <p:cNvSpPr txBox="1"/>
          <p:nvPr/>
        </p:nvSpPr>
        <p:spPr>
          <a:xfrm>
            <a:off x="9108900" y="1195178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2025 (4 pct.)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FDCAFB-B71E-11BA-3E9E-62623486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365" y="1596055"/>
            <a:ext cx="2671898" cy="31345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217CE42-F43A-611A-B336-3410E58FC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579" y="5051911"/>
            <a:ext cx="2552934" cy="9391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71BF27-7B60-78E3-C365-806A47B2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125" y="4793710"/>
            <a:ext cx="1262138" cy="9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B 1">
            <a:extLst>
              <a:ext uri="{FF2B5EF4-FFF2-40B4-BE49-F238E27FC236}">
                <a16:creationId xmlns:a16="http://schemas.microsoft.com/office/drawing/2014/main" id="{A2965BDA-B59A-5ECF-378D-4E89FCBB9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8632360" y="4793710"/>
            <a:ext cx="1071250" cy="942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0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EF5B18-2A02-E9FC-1B40-0EF451C9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Kønnet rekombination hvert år!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E3DDA94-3E61-C2B5-D78C-990BA6F92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49" t="9256" b="3513"/>
          <a:stretch>
            <a:fillRect/>
          </a:stretch>
        </p:blipFill>
        <p:spPr>
          <a:xfrm>
            <a:off x="508359" y="1383728"/>
            <a:ext cx="2033822" cy="238079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6C94418-D16D-EA8A-A8D4-5A02318F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219" y="1383728"/>
            <a:ext cx="2097693" cy="23821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C5F717A-DF74-43E3-7B87-9648F43B3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54" y="1383728"/>
            <a:ext cx="2073166" cy="238212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66BDF62-969A-9E3C-306F-FFD275FA8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762" y="1383729"/>
            <a:ext cx="1943535" cy="238282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F47500F-2765-BE1F-02A5-BB9E03E9F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30" y="4077918"/>
            <a:ext cx="1964951" cy="227657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3B8BD38-9292-D0E1-2422-938D8E6A3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219" y="4035989"/>
            <a:ext cx="2097693" cy="231850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D4494DC-C930-BE3A-DC22-C40AB28D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254" y="4004176"/>
            <a:ext cx="1993300" cy="2382127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03BDFAEE-411E-596C-756E-AD5668C101E1}"/>
              </a:ext>
            </a:extLst>
          </p:cNvPr>
          <p:cNvSpPr txBox="1"/>
          <p:nvPr/>
        </p:nvSpPr>
        <p:spPr>
          <a:xfrm>
            <a:off x="1441535" y="1171161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2018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88F22DE1-D038-B6B4-7BBD-A3B85BC9B193}"/>
              </a:ext>
            </a:extLst>
          </p:cNvPr>
          <p:cNvSpPr txBox="1"/>
          <p:nvPr/>
        </p:nvSpPr>
        <p:spPr>
          <a:xfrm>
            <a:off x="3678375" y="1185908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2019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198AEF76-76CA-4244-953E-B47592C768DA}"/>
              </a:ext>
            </a:extLst>
          </p:cNvPr>
          <p:cNvSpPr txBox="1"/>
          <p:nvPr/>
        </p:nvSpPr>
        <p:spPr>
          <a:xfrm>
            <a:off x="6080459" y="1176765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2020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02EE819-137E-B5D8-725D-3B86F71ADF8D}"/>
              </a:ext>
            </a:extLst>
          </p:cNvPr>
          <p:cNvSpPr txBox="1"/>
          <p:nvPr/>
        </p:nvSpPr>
        <p:spPr>
          <a:xfrm>
            <a:off x="8453898" y="1168284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2021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61B01CA6-2EB6-0DCA-1A4D-6500771039F1}"/>
              </a:ext>
            </a:extLst>
          </p:cNvPr>
          <p:cNvSpPr txBox="1"/>
          <p:nvPr/>
        </p:nvSpPr>
        <p:spPr>
          <a:xfrm>
            <a:off x="1340260" y="3854937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2022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3CFDC3FA-4AA8-CFDD-E0E3-62C7A7AA4083}"/>
              </a:ext>
            </a:extLst>
          </p:cNvPr>
          <p:cNvSpPr txBox="1"/>
          <p:nvPr/>
        </p:nvSpPr>
        <p:spPr>
          <a:xfrm>
            <a:off x="3655759" y="3800796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2023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4B3A49EC-B889-3BC7-2FCD-0E02E929287C}"/>
              </a:ext>
            </a:extLst>
          </p:cNvPr>
          <p:cNvSpPr txBox="1"/>
          <p:nvPr/>
        </p:nvSpPr>
        <p:spPr>
          <a:xfrm>
            <a:off x="5971258" y="3798327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2024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32E8C01-F325-F3F8-88E7-FBCC6DBE9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5551" y="4004176"/>
            <a:ext cx="1999756" cy="238212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62A5C0C-4374-BCA8-E1DB-3131AD89CC6D}"/>
              </a:ext>
            </a:extLst>
          </p:cNvPr>
          <p:cNvSpPr txBox="1"/>
          <p:nvPr/>
        </p:nvSpPr>
        <p:spPr>
          <a:xfrm>
            <a:off x="8394587" y="3800006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(2025*)</a:t>
            </a:r>
          </a:p>
        </p:txBody>
      </p:sp>
    </p:spTree>
    <p:extLst>
      <p:ext uri="{BB962C8B-B14F-4D97-AF65-F5344CB8AC3E}">
        <p14:creationId xmlns:p14="http://schemas.microsoft.com/office/powerpoint/2010/main" val="331574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94055-19B9-9554-6933-C0F068A8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Others</a:t>
            </a:r>
            <a:r>
              <a:rPr lang="da-DK" dirty="0"/>
              <a:t> og diversitetsindeks 2024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3F0527D-D158-A90E-4187-59FF284A9AF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1979526" y="1283588"/>
            <a:ext cx="6225992" cy="518152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C62BA0E-1327-B21E-1B7B-5C6C1657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9"/>
          <a:stretch>
            <a:fillRect/>
          </a:stretch>
        </p:blipFill>
        <p:spPr>
          <a:xfrm>
            <a:off x="2551131" y="4707286"/>
            <a:ext cx="2219101" cy="173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93DE7-2C48-133D-DDAC-FDA7631A0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763A00EF-E74C-84F0-FD1B-5CB6C3F57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altLang="da-DK" sz="3400" dirty="0"/>
              <a:t>Hvor kommer skimlen fra?</a:t>
            </a:r>
            <a:br>
              <a:rPr lang="da-DK" altLang="da-DK" sz="3400" dirty="0"/>
            </a:br>
            <a:r>
              <a:rPr lang="da-DK" altLang="da-DK" sz="1800" dirty="0"/>
              <a:t>Hollandske forsøg 1999-2005</a:t>
            </a:r>
            <a:br>
              <a:rPr lang="da-DK" altLang="da-DK" sz="1800" dirty="0"/>
            </a:br>
            <a:endParaRPr lang="da-DK" altLang="da-DK" sz="18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CE23904-9038-52BF-3A35-4B4F12592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82" y="2117558"/>
            <a:ext cx="10321659" cy="2849078"/>
          </a:xfrm>
          <a:prstGeom prst="rect">
            <a:avLst/>
          </a:prstGeom>
        </p:spPr>
      </p:pic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3BE17CBD-1C7E-642B-BEE7-7B639309F8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038523"/>
              </p:ext>
            </p:extLst>
          </p:nvPr>
        </p:nvGraphicFramePr>
        <p:xfrm>
          <a:off x="2424639" y="4986372"/>
          <a:ext cx="973254" cy="119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914286" imgH="12200000" progId="MSPhotoEd.3">
                  <p:embed/>
                </p:oleObj>
              </mc:Choice>
              <mc:Fallback>
                <p:oleObj name="Photo Editor Photo" r:id="rId3" imgW="9914286" imgH="12200000" progId="MSPhotoEd.3">
                  <p:embed/>
                  <p:pic>
                    <p:nvPicPr>
                      <p:cNvPr id="2" name="Object 7">
                        <a:extLst>
                          <a:ext uri="{FF2B5EF4-FFF2-40B4-BE49-F238E27FC236}">
                            <a16:creationId xmlns:a16="http://schemas.microsoft.com/office/drawing/2014/main" id="{3BE17CBD-1C7E-642B-BEE7-7B639309F8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639" y="4986372"/>
                        <a:ext cx="973254" cy="11945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8D122145-8895-64AE-D91E-B1791250B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4006797" y="4992638"/>
            <a:ext cx="1336105" cy="11754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667C680E-5053-9774-7BFE-3A81980F1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r="10361"/>
          <a:stretch>
            <a:fillRect/>
          </a:stretch>
        </p:blipFill>
        <p:spPr>
          <a:xfrm>
            <a:off x="5659914" y="5005453"/>
            <a:ext cx="1336108" cy="1175448"/>
          </a:xfrm>
          <a:prstGeom prst="rect">
            <a:avLst/>
          </a:prstGeom>
        </p:spPr>
      </p:pic>
      <p:pic>
        <p:nvPicPr>
          <p:cNvPr id="5" name="Billede 4" descr="Et billede, der indeholder udendørs, klippe, Bunddække, Halvbusk&#10;&#10;AI-genereret indhold kan være ukorrekt.">
            <a:extLst>
              <a:ext uri="{FF2B5EF4-FFF2-40B4-BE49-F238E27FC236}">
                <a16:creationId xmlns:a16="http://schemas.microsoft.com/office/drawing/2014/main" id="{A07F6222-7D96-D8C3-83BA-DC7B41CF0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/>
          <a:stretch>
            <a:fillRect/>
          </a:stretch>
        </p:blipFill>
        <p:spPr>
          <a:xfrm rot="5400000" flipV="1">
            <a:off x="7085851" y="5110378"/>
            <a:ext cx="1183102" cy="973253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578CA11B-80AE-ABAB-0484-B41BE7F0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022" y="6227373"/>
            <a:ext cx="494392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 sz="1500" dirty="0"/>
              <a:t>Kilde: Modificeret efter Schepers 2006</a:t>
            </a:r>
          </a:p>
        </p:txBody>
      </p:sp>
    </p:spTree>
    <p:extLst>
      <p:ext uri="{BB962C8B-B14F-4D97-AF65-F5344CB8AC3E}">
        <p14:creationId xmlns:p14="http://schemas.microsoft.com/office/powerpoint/2010/main" val="112581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46BF5-92F5-E339-70CA-FAB60DE7D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20C85-1560-530B-0656-1DCFF301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Hollandske dyrkningsregler</a:t>
            </a:r>
            <a:br>
              <a:rPr lang="da-DK" dirty="0"/>
            </a:br>
            <a:r>
              <a:rPr lang="da-DK" sz="2000" dirty="0"/>
              <a:t>Undgå affaldsdynger</a:t>
            </a:r>
          </a:p>
        </p:txBody>
      </p:sp>
      <p:pic>
        <p:nvPicPr>
          <p:cNvPr id="5" name="Billede 4" descr="Et billede, der indeholder udendørs, klippe, Bunddække, Halvbusk&#10;&#10;AI-genereret indhold kan være ukorrekt.">
            <a:extLst>
              <a:ext uri="{FF2B5EF4-FFF2-40B4-BE49-F238E27FC236}">
                <a16:creationId xmlns:a16="http://schemas.microsoft.com/office/drawing/2014/main" id="{6D2C288B-8A0E-E7D5-8EEC-414D7577C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/>
          <a:stretch>
            <a:fillRect/>
          </a:stretch>
        </p:blipFill>
        <p:spPr>
          <a:xfrm rot="5400000">
            <a:off x="5533023" y="424242"/>
            <a:ext cx="7305264" cy="6009515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358638F-EE31-DB33-6641-1D2F356677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5354022" cy="4148139"/>
          </a:xfrm>
        </p:spPr>
        <p:txBody>
          <a:bodyPr/>
          <a:lstStyle/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Der må ikke bortskaffe spiredygtige kartofler eller kartoffelaffald. </a:t>
            </a:r>
          </a:p>
          <a:p>
            <a:pPr lvl="0"/>
            <a:r>
              <a:rPr lang="da-DK" sz="2000" dirty="0"/>
              <a:t>Affaldsdynger skal være tildækket senest 1. april. </a:t>
            </a:r>
          </a:p>
          <a:p>
            <a:pPr lvl="0"/>
            <a:r>
              <a:rPr lang="da-DK" sz="2000" dirty="0" err="1"/>
              <a:t>Uafdækkede</a:t>
            </a:r>
            <a:r>
              <a:rPr lang="da-DK" sz="2000" dirty="0"/>
              <a:t> affaldsdynger efter denne dato </a:t>
            </a:r>
          </a:p>
          <a:p>
            <a:pPr marL="0" lvl="0" indent="0">
              <a:buNone/>
            </a:pPr>
            <a:r>
              <a:rPr lang="da-DK" sz="2000" dirty="0"/>
              <a:t>    kan medføre dagbøder på €500</a:t>
            </a:r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0A1B4FD-8E88-6635-FC9E-64C2329B4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2" y="1549399"/>
            <a:ext cx="32766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lede 2" descr="Et billede, der indeholder udendørs, græs, træ, Bunddække">
            <a:extLst>
              <a:ext uri="{FF2B5EF4-FFF2-40B4-BE49-F238E27FC236}">
                <a16:creationId xmlns:a16="http://schemas.microsoft.com/office/drawing/2014/main" id="{6EFE4038-C62F-90AC-3C89-1E1235039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4038534" y="1549400"/>
            <a:ext cx="1314696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4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D2A67-7F73-21DF-3A3E-946A1177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Hollandske dyrkningsregler </a:t>
            </a:r>
            <a:br>
              <a:rPr lang="da-DK" dirty="0"/>
            </a:br>
            <a:r>
              <a:rPr lang="da-DK" sz="2000" dirty="0"/>
              <a:t>Spildkartofler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0615BA-0C69-190A-35A4-743E290BDB7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92759" y="3878531"/>
            <a:ext cx="11104642" cy="4148139"/>
          </a:xfrm>
        </p:spPr>
        <p:txBody>
          <a:bodyPr/>
          <a:lstStyle/>
          <a:p>
            <a:r>
              <a:rPr lang="da-DK" sz="2000" dirty="0"/>
              <a:t>Skal være fjernet inden 15. juni </a:t>
            </a:r>
          </a:p>
          <a:p>
            <a:pPr marL="0" indent="0">
              <a:buNone/>
            </a:pPr>
            <a:r>
              <a:rPr lang="da-DK" sz="1800" dirty="0"/>
              <a:t>     områder med &gt;1 plante/m² over ≥0,3 ha. </a:t>
            </a:r>
          </a:p>
          <a:p>
            <a:r>
              <a:rPr lang="da-DK" sz="2000" dirty="0"/>
              <a:t>Overtrædelser meldes anonymt til NAK </a:t>
            </a:r>
          </a:p>
          <a:p>
            <a:r>
              <a:rPr lang="da-DK" sz="2000" dirty="0"/>
              <a:t>NAK gennemfører årlige kontrolbesøg (maj–august). </a:t>
            </a:r>
          </a:p>
          <a:p>
            <a:r>
              <a:rPr lang="da-DK" sz="2000" dirty="0"/>
              <a:t>Bøde på € 500 pr. dag ved overtrædelse</a:t>
            </a:r>
          </a:p>
        </p:txBody>
      </p:sp>
      <p:pic>
        <p:nvPicPr>
          <p:cNvPr id="5" name="E6E1478B-4E91-4ACD-ABDB-AB4968941CC5" descr="IMG_4992.jpg">
            <a:extLst>
              <a:ext uri="{FF2B5EF4-FFF2-40B4-BE49-F238E27FC236}">
                <a16:creationId xmlns:a16="http://schemas.microsoft.com/office/drawing/2014/main" id="{80DD9B34-4C8B-FB3A-6B70-48696F77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13" y="4762"/>
            <a:ext cx="5483200" cy="731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ot i morot">
            <a:extLst>
              <a:ext uri="{FF2B5EF4-FFF2-40B4-BE49-F238E27FC236}">
                <a16:creationId xmlns:a16="http://schemas.microsoft.com/office/drawing/2014/main" id="{1F7BC6B6-5810-8692-1341-78C01317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529792" y="1271245"/>
            <a:ext cx="1691214" cy="215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566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AB251-5529-BF06-24D3-2FE77A94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E1C4E-9D8C-2D1A-CFA0-B97A334E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Hollandske dyrkningsregler</a:t>
            </a:r>
            <a:br>
              <a:rPr lang="da-DK" dirty="0"/>
            </a:br>
            <a:r>
              <a:rPr lang="da-DK" sz="2000" dirty="0"/>
              <a:t>Undgå sekundær spredning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8D1750FD-6641-F222-3ACF-3387544DB1F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5354022" cy="4148139"/>
          </a:xfrm>
        </p:spPr>
        <p:txBody>
          <a:bodyPr/>
          <a:lstStyle/>
          <a:p>
            <a:r>
              <a:rPr lang="da-DK" sz="2000" dirty="0"/>
              <a:t>Forbudt at have &gt;1.000 inficerede småblade på 20 m² eller &gt;2.000 blade på 100 m². </a:t>
            </a:r>
          </a:p>
          <a:p>
            <a:r>
              <a:rPr lang="da-DK" sz="2000" dirty="0"/>
              <a:t>Stængelangreb tæller med som 5 blade. </a:t>
            </a:r>
          </a:p>
          <a:p>
            <a:r>
              <a:rPr lang="da-DK" sz="2000" dirty="0"/>
              <a:t>Ved overtrædelse: NAK udsteder først en advarsel (gult kort) derefter bøde (rødt kort). </a:t>
            </a:r>
          </a:p>
          <a:p>
            <a:r>
              <a:rPr lang="da-DK" sz="2000" dirty="0"/>
              <a:t>Bøde på € 500 pr. dag. </a:t>
            </a:r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sz="2000" dirty="0"/>
          </a:p>
        </p:txBody>
      </p:sp>
      <p:pic>
        <p:nvPicPr>
          <p:cNvPr id="3" name="Billede 2" descr="Et billede, der indeholder udendørs, Plantesygdomme, blad, grøn&#10;&#10;AI-genereret indhold kan være ukorrekt.">
            <a:extLst>
              <a:ext uri="{FF2B5EF4-FFF2-40B4-BE49-F238E27FC236}">
                <a16:creationId xmlns:a16="http://schemas.microsoft.com/office/drawing/2014/main" id="{29DA359C-EBD4-A8A9-725C-A80091B65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2" t="11470" r="7875" b="3109"/>
          <a:stretch>
            <a:fillRect/>
          </a:stretch>
        </p:blipFill>
        <p:spPr>
          <a:xfrm>
            <a:off x="6095206" y="-6820"/>
            <a:ext cx="6465222" cy="68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6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B5F22-F4BE-3AB6-33ED-ED2F92E3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885625-3D95-7FAC-F742-15F6AF71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Sædskifte – </a:t>
            </a:r>
            <a:r>
              <a:rPr lang="da-DK" u="sng" dirty="0"/>
              <a:t>ikke</a:t>
            </a:r>
            <a:r>
              <a:rPr lang="da-DK" dirty="0"/>
              <a:t> en del af de hollandske regler</a:t>
            </a:r>
            <a:br>
              <a:rPr lang="da-DK" dirty="0"/>
            </a:br>
            <a:r>
              <a:rPr lang="da-DK" sz="2000" dirty="0"/>
              <a:t>Marker med skimmel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6A139F74-1CAA-B5CF-79F5-AD67F7A9F8F1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461428" y="1279085"/>
            <a:ext cx="4793230" cy="479323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63B1FEC-E820-BFB5-325E-B252FB554FD6}"/>
              </a:ext>
            </a:extLst>
          </p:cNvPr>
          <p:cNvSpPr txBox="1"/>
          <p:nvPr/>
        </p:nvSpPr>
        <p:spPr>
          <a:xfrm>
            <a:off x="461428" y="6311227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(Kilde: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B08350DA-4E5C-3BDD-956E-CE767C65E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631D-D55A-18BA-1515-F2DC6E060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AF7E532-E111-30F2-3D02-916812FD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Sædskifte – </a:t>
            </a:r>
            <a:r>
              <a:rPr lang="da-DK" u="sng" dirty="0"/>
              <a:t>ikke</a:t>
            </a:r>
            <a:r>
              <a:rPr lang="da-DK" dirty="0"/>
              <a:t> en del af de hollandske regler</a:t>
            </a:r>
            <a:br>
              <a:rPr lang="da-DK" dirty="0"/>
            </a:br>
            <a:r>
              <a:rPr lang="da-DK" sz="2000" dirty="0"/>
              <a:t>Angreb af skimmel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F16D1F2-FEFB-EA73-AB17-EF3207F8B8DA}"/>
              </a:ext>
            </a:extLst>
          </p:cNvPr>
          <p:cNvSpPr txBox="1"/>
          <p:nvPr/>
        </p:nvSpPr>
        <p:spPr>
          <a:xfrm>
            <a:off x="460800" y="6272025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(Kilde: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CC8EFAC-CD9D-68BC-D711-81D2D70A7F27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363FD661-4AD8-7087-12AD-BCC23ABC1540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/>
          <a:stretch>
            <a:fillRect/>
          </a:stretch>
        </p:blipFill>
        <p:spPr>
          <a:xfrm>
            <a:off x="460800" y="1278000"/>
            <a:ext cx="4795200" cy="4795200"/>
          </a:xfrm>
          <a:prstGeom prst="rect">
            <a:avLst/>
          </a:prstGeom>
        </p:spPr>
      </p:pic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1507504C-43AA-32A7-6F6B-62FEAC704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28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A49D2-FE93-2B87-C081-FEA864635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A95AF-03D4-2EF5-2BFB-203B962D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Effekt af blandings- og alterneringsstrategi</a:t>
            </a:r>
            <a:br>
              <a:rPr lang="da-DK" dirty="0"/>
            </a:br>
            <a:r>
              <a:rPr lang="da-DK" sz="1500" dirty="0"/>
              <a:t>Resistens overfor mandipropamid 2022 - 2025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126DA15A-C800-8AB2-9423-836D9B96F946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691816" y="1587315"/>
            <a:ext cx="2492565" cy="3143305"/>
          </a:xfr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A43F3DAD-E11E-B465-C142-2B6F03B7DC49}"/>
              </a:ext>
            </a:extLst>
          </p:cNvPr>
          <p:cNvSpPr txBox="1"/>
          <p:nvPr/>
        </p:nvSpPr>
        <p:spPr>
          <a:xfrm>
            <a:off x="922930" y="1104239"/>
            <a:ext cx="2593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2022 (64 pct.)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9A9D126-A5FF-CFC5-75F7-0EE062446394}"/>
              </a:ext>
            </a:extLst>
          </p:cNvPr>
          <p:cNvSpPr txBox="1"/>
          <p:nvPr/>
        </p:nvSpPr>
        <p:spPr>
          <a:xfrm>
            <a:off x="4006656" y="1151241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2023 (20 pct.)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B97BE8D-9DBD-C335-9BCB-155AC28EB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92" y="149109"/>
            <a:ext cx="1632423" cy="417509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6667DAB7-883E-A409-5767-44BE8CB39944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4"/>
          <a:stretch>
            <a:fillRect/>
          </a:stretch>
        </p:blipFill>
        <p:spPr>
          <a:xfrm>
            <a:off x="3267707" y="1598344"/>
            <a:ext cx="2678678" cy="3132275"/>
          </a:xfr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6EC5148E-769E-72DD-63B6-B6A1D665E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1" y="1598344"/>
            <a:ext cx="2556958" cy="314330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8356E1FE-86CC-A8B2-D9DC-3BCF3BB3E004}"/>
              </a:ext>
            </a:extLst>
          </p:cNvPr>
          <p:cNvSpPr txBox="1"/>
          <p:nvPr/>
        </p:nvSpPr>
        <p:spPr>
          <a:xfrm>
            <a:off x="6436776" y="1163633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2024 (5 pct.)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120719AB-7C5F-8EFE-7D2E-E57C61DB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84" y="653812"/>
            <a:ext cx="1161099" cy="4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FBD8A1CB-5138-7577-6CA4-C9598F055BA3}"/>
              </a:ext>
            </a:extLst>
          </p:cNvPr>
          <p:cNvSpPr txBox="1"/>
          <p:nvPr/>
        </p:nvSpPr>
        <p:spPr>
          <a:xfrm>
            <a:off x="9108900" y="1195178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2025 (4 pct.)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49CB4B6-0487-C74F-09A1-14FCF475F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365" y="1596055"/>
            <a:ext cx="2671898" cy="31345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6EDFEBC-100A-A97E-17E6-FBFE64F60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579" y="5051911"/>
            <a:ext cx="2552934" cy="9391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14E5BFE-AA8F-48AB-4652-84E94CA5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125" y="4793710"/>
            <a:ext cx="1262138" cy="9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B 1">
            <a:extLst>
              <a:ext uri="{FF2B5EF4-FFF2-40B4-BE49-F238E27FC236}">
                <a16:creationId xmlns:a16="http://schemas.microsoft.com/office/drawing/2014/main" id="{77E429C7-CE11-8E65-55D0-59F933C4B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8632360" y="4793710"/>
            <a:ext cx="1071250" cy="942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1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88F63-7A45-45CD-C266-347C3CA1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F2D9A48A-5CAC-47EE-1B97-6DB87FA7FDAF}"/>
              </a:ext>
            </a:extLst>
          </p:cNvPr>
          <p:cNvSpPr/>
          <p:nvPr/>
        </p:nvSpPr>
        <p:spPr>
          <a:xfrm>
            <a:off x="0" y="1202589"/>
            <a:ext cx="12190413" cy="45783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7" name="Pladsholder til indhold 10">
            <a:extLst>
              <a:ext uri="{FF2B5EF4-FFF2-40B4-BE49-F238E27FC236}">
                <a16:creationId xmlns:a16="http://schemas.microsoft.com/office/drawing/2014/main" id="{755A69A0-DF55-2FA3-A2B0-BB515824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1" y="2204635"/>
            <a:ext cx="3418303" cy="203870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F516F1C-6FC4-5145-EEDD-65901A935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9" t="9376" r="5517" b="8628"/>
          <a:stretch/>
        </p:blipFill>
        <p:spPr>
          <a:xfrm>
            <a:off x="4513448" y="2204637"/>
            <a:ext cx="3004588" cy="2044864"/>
          </a:xfrm>
          <a:prstGeom prst="rect">
            <a:avLst/>
          </a:prstGeom>
        </p:spPr>
      </p:pic>
      <p:pic>
        <p:nvPicPr>
          <p:cNvPr id="9" name="Billede 8" descr="Et billede, der indeholder græs&#10;&#10;Automatisk genereret beskrivelse">
            <a:extLst>
              <a:ext uri="{FF2B5EF4-FFF2-40B4-BE49-F238E27FC236}">
                <a16:creationId xmlns:a16="http://schemas.microsoft.com/office/drawing/2014/main" id="{AB1C1F5E-3497-5119-BAB1-9C5E54F8D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70" y="2197960"/>
            <a:ext cx="3509245" cy="205102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57B6A94-D6B3-71AE-8110-FEE2F4985D14}"/>
              </a:ext>
            </a:extLst>
          </p:cNvPr>
          <p:cNvSpPr txBox="1"/>
          <p:nvPr/>
        </p:nvSpPr>
        <p:spPr>
          <a:xfrm>
            <a:off x="1003028" y="1483746"/>
            <a:ext cx="24886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1880 -1944</a:t>
            </a:r>
            <a:endParaRPr lang="da-DK" sz="2200" dirty="0">
              <a:solidFill>
                <a:schemeClr val="tx2"/>
              </a:solidFill>
            </a:endParaRPr>
          </a:p>
          <a:p>
            <a:pPr algn="ctr"/>
            <a:r>
              <a:rPr lang="da-DK" dirty="0"/>
              <a:t>1-2 behandlinger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347D3DD-08B6-338E-E222-9F8961A21A01}"/>
              </a:ext>
            </a:extLst>
          </p:cNvPr>
          <p:cNvSpPr txBox="1"/>
          <p:nvPr/>
        </p:nvSpPr>
        <p:spPr>
          <a:xfrm>
            <a:off x="4494677" y="1477952"/>
            <a:ext cx="30147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1962</a:t>
            </a:r>
            <a:r>
              <a:rPr lang="da-DK" sz="2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a-DK" dirty="0"/>
              <a:t>2 behandlinger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C843E7A-44C6-B729-B7B8-FA2A1C3C4CE6}"/>
              </a:ext>
            </a:extLst>
          </p:cNvPr>
          <p:cNvSpPr txBox="1"/>
          <p:nvPr/>
        </p:nvSpPr>
        <p:spPr>
          <a:xfrm>
            <a:off x="8017470" y="1464578"/>
            <a:ext cx="35092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2023-2025</a:t>
            </a:r>
            <a:r>
              <a:rPr lang="da-DK" dirty="0"/>
              <a:t> </a:t>
            </a:r>
          </a:p>
          <a:p>
            <a:pPr algn="ctr"/>
            <a:r>
              <a:rPr lang="da-DK" dirty="0"/>
              <a:t>10-14 behandlinger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AA52507-B600-0A9F-BE0C-1378C9667ECA}"/>
              </a:ext>
            </a:extLst>
          </p:cNvPr>
          <p:cNvSpPr txBox="1"/>
          <p:nvPr/>
        </p:nvSpPr>
        <p:spPr>
          <a:xfrm>
            <a:off x="576940" y="4548465"/>
            <a:ext cx="3418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dirty="0"/>
              <a:t>Bordeauxvæske</a:t>
            </a:r>
            <a:endParaRPr lang="da-DK" sz="1600" b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13534FE-E536-EBF3-B992-31FC182364D3}"/>
              </a:ext>
            </a:extLst>
          </p:cNvPr>
          <p:cNvSpPr txBox="1"/>
          <p:nvPr/>
        </p:nvSpPr>
        <p:spPr>
          <a:xfrm>
            <a:off x="4268120" y="4533424"/>
            <a:ext cx="31942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600" dirty="0"/>
              <a:t>Mancozeb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F41E686-A3AD-21DF-A0F7-E35081D8E0F0}"/>
              </a:ext>
            </a:extLst>
          </p:cNvPr>
          <p:cNvSpPr txBox="1"/>
          <p:nvPr/>
        </p:nvSpPr>
        <p:spPr>
          <a:xfrm>
            <a:off x="9186854" y="4495212"/>
            <a:ext cx="37590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Fluazinam</a:t>
            </a:r>
          </a:p>
          <a:p>
            <a:r>
              <a:rPr lang="da-DK" sz="1600" dirty="0"/>
              <a:t>Oxathiapiprolin</a:t>
            </a:r>
          </a:p>
          <a:p>
            <a:r>
              <a:rPr lang="da-DK" sz="1600" dirty="0"/>
              <a:t>Mandipropamid</a:t>
            </a:r>
          </a:p>
          <a:p>
            <a:r>
              <a:rPr lang="da-DK" sz="1600" dirty="0"/>
              <a:t>Cymoxanil </a:t>
            </a:r>
          </a:p>
          <a:p>
            <a:r>
              <a:rPr lang="da-DK" sz="1600" dirty="0"/>
              <a:t>Propamocarb</a:t>
            </a:r>
          </a:p>
          <a:p>
            <a:endParaRPr lang="da-DK" sz="1600" dirty="0"/>
          </a:p>
          <a:p>
            <a:pPr algn="ctr"/>
            <a:endParaRPr lang="da-DK" sz="1600" b="1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D638C50-ED2E-455A-867B-A68FD28D0EF8}"/>
              </a:ext>
            </a:extLst>
          </p:cNvPr>
          <p:cNvSpPr txBox="1"/>
          <p:nvPr/>
        </p:nvSpPr>
        <p:spPr>
          <a:xfrm>
            <a:off x="4513448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Møller Eriksen, 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22813BD-E1F9-A61C-5F86-3051357F4378}"/>
              </a:ext>
            </a:extLst>
          </p:cNvPr>
          <p:cNvSpPr txBox="1"/>
          <p:nvPr/>
        </p:nvSpPr>
        <p:spPr>
          <a:xfrm>
            <a:off x="576941" y="4341404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Frederiksen, 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5560378-904C-887F-A041-8E2D9557AD82}"/>
              </a:ext>
            </a:extLst>
          </p:cNvPr>
          <p:cNvSpPr txBox="1"/>
          <p:nvPr/>
        </p:nvSpPr>
        <p:spPr>
          <a:xfrm>
            <a:off x="8017470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Klemmensen, P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3BFD1D1A-3DFD-7826-9E62-D8397EB6E817}"/>
              </a:ext>
            </a:extLst>
          </p:cNvPr>
          <p:cNvSpPr txBox="1">
            <a:spLocks/>
          </p:cNvSpPr>
          <p:nvPr/>
        </p:nvSpPr>
        <p:spPr>
          <a:xfrm>
            <a:off x="733425" y="392885"/>
            <a:ext cx="10610850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Kartoffelskimmel har aldrig været et problem - før nu!</a:t>
            </a:r>
          </a:p>
        </p:txBody>
      </p:sp>
    </p:spTree>
    <p:extLst>
      <p:ext uri="{BB962C8B-B14F-4D97-AF65-F5344CB8AC3E}">
        <p14:creationId xmlns:p14="http://schemas.microsoft.com/office/powerpoint/2010/main" val="3968971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5379F-F2BE-4D86-BFC6-76763CC1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Skimmelgruppen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6331A9-CDAB-AF4B-ED2D-4F9539243F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5052579" cy="4148139"/>
          </a:xfrm>
        </p:spPr>
        <p:txBody>
          <a:bodyPr/>
          <a:lstStyle/>
          <a:p>
            <a:r>
              <a:rPr lang="da-DK" sz="2000" dirty="0"/>
              <a:t>Kristian Elkjær, KMC, </a:t>
            </a:r>
            <a:r>
              <a:rPr lang="da-DK" sz="2000" u="sng" dirty="0"/>
              <a:t>stivelseskartofler</a:t>
            </a:r>
            <a:r>
              <a:rPr lang="da-DK" sz="2000" dirty="0"/>
              <a:t> </a:t>
            </a:r>
          </a:p>
          <a:p>
            <a:r>
              <a:rPr lang="da-DK" sz="2000" dirty="0"/>
              <a:t>Christian Feder, Danespo, </a:t>
            </a:r>
            <a:r>
              <a:rPr lang="da-DK" sz="2000" u="sng" dirty="0"/>
              <a:t>læggekartofler</a:t>
            </a:r>
            <a:r>
              <a:rPr lang="da-DK" sz="2000" dirty="0"/>
              <a:t> </a:t>
            </a:r>
          </a:p>
          <a:p>
            <a:r>
              <a:rPr lang="da-DK" sz="2000" dirty="0"/>
              <a:t>Henrik Pedersen, AKV, </a:t>
            </a:r>
            <a:r>
              <a:rPr lang="da-DK" sz="2000" u="sng" dirty="0"/>
              <a:t>stivelseskartofler</a:t>
            </a:r>
            <a:r>
              <a:rPr lang="da-DK" sz="2000" dirty="0"/>
              <a:t> </a:t>
            </a:r>
          </a:p>
          <a:p>
            <a:r>
              <a:rPr lang="da-DK" sz="2000" dirty="0"/>
              <a:t>Sven Hermansen, ICOEL, </a:t>
            </a:r>
            <a:r>
              <a:rPr lang="da-DK" sz="2000" u="sng" dirty="0"/>
              <a:t>økologisk</a:t>
            </a:r>
          </a:p>
          <a:p>
            <a:r>
              <a:rPr lang="da-DK" sz="2000" dirty="0"/>
              <a:t>Benny Jensen, BJ Agro, </a:t>
            </a:r>
            <a:r>
              <a:rPr lang="da-DK" sz="2000" u="sng" dirty="0"/>
              <a:t>spisekartofler</a:t>
            </a:r>
            <a:r>
              <a:rPr lang="da-DK" sz="2000" dirty="0"/>
              <a:t> </a:t>
            </a:r>
          </a:p>
          <a:p>
            <a:r>
              <a:rPr lang="da-DK" sz="2000" dirty="0"/>
              <a:t>Jens G. Hansen, </a:t>
            </a:r>
            <a:r>
              <a:rPr lang="da-DK" sz="2000" u="sng" dirty="0"/>
              <a:t>Aarhus Universitet</a:t>
            </a:r>
          </a:p>
          <a:p>
            <a:r>
              <a:rPr lang="da-DK" sz="2000" dirty="0"/>
              <a:t>Carl Heiselberg, </a:t>
            </a:r>
            <a:r>
              <a:rPr lang="da-DK" sz="2000" u="sng" dirty="0"/>
              <a:t>Danske Kartofler </a:t>
            </a:r>
          </a:p>
          <a:p>
            <a:r>
              <a:rPr lang="da-DK" sz="2000" dirty="0"/>
              <a:t>Lars Bødker, </a:t>
            </a:r>
            <a:r>
              <a:rPr lang="da-DK" sz="2000" u="sng" dirty="0"/>
              <a:t>SEGES/Danske Kartofler</a:t>
            </a:r>
          </a:p>
        </p:txBody>
      </p:sp>
      <p:pic>
        <p:nvPicPr>
          <p:cNvPr id="4" name="Pladsholder til indhold 8" descr="Et billede, der indeholder udendørs, jord, klippe, træ&#10;&#10;AI-genereret indhold kan være ukorrekt.">
            <a:extLst>
              <a:ext uri="{FF2B5EF4-FFF2-40B4-BE49-F238E27FC236}">
                <a16:creationId xmlns:a16="http://schemas.microsoft.com/office/drawing/2014/main" id="{449DCCB6-B038-1CD9-2BE6-264B49C8F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>
            <a:fillRect/>
          </a:stretch>
        </p:blipFill>
        <p:spPr>
          <a:xfrm rot="5400000">
            <a:off x="5784850" y="450850"/>
            <a:ext cx="6858000" cy="5956300"/>
          </a:xfrm>
          <a:prstGeom prst="rect">
            <a:avLst/>
          </a:prstGeom>
          <a:noFill/>
        </p:spPr>
      </p:pic>
      <p:pic>
        <p:nvPicPr>
          <p:cNvPr id="5" name="Billede 4" descr="Et billede, der indeholder Grafik, grafisk design, Font/skrifttype, design&#10;&#10;AI-genereret indhold kan være ukorrekt.">
            <a:extLst>
              <a:ext uri="{FF2B5EF4-FFF2-40B4-BE49-F238E27FC236}">
                <a16:creationId xmlns:a16="http://schemas.microsoft.com/office/drawing/2014/main" id="{2AD639D9-F9AE-4EF6-C11F-57D3868D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61" y="340561"/>
            <a:ext cx="1914743" cy="8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9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9FB69-0B35-28B5-112F-E51ECEA8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172420" cy="711638"/>
          </a:xfrm>
        </p:spPr>
        <p:txBody>
          <a:bodyPr/>
          <a:lstStyle/>
          <a:p>
            <a:pPr algn="ctr"/>
            <a:r>
              <a:rPr lang="da-DK" dirty="0"/>
              <a:t>Skimmel er tidligere bekæmpet ved fælles hjælp</a:t>
            </a:r>
            <a:br>
              <a:rPr lang="da-DK" dirty="0"/>
            </a:br>
            <a:r>
              <a:rPr lang="da-DK" sz="2000" dirty="0"/>
              <a:t>Det vil den også blive i fremtiden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94DA79-09FC-BFB3-55BB-60168BF09051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sp>
        <p:nvSpPr>
          <p:cNvPr id="4" name="AutoShape 2" descr="Genereret fra prompt">
            <a:extLst>
              <a:ext uri="{FF2B5EF4-FFF2-40B4-BE49-F238E27FC236}">
                <a16:creationId xmlns:a16="http://schemas.microsoft.com/office/drawing/2014/main" id="{0C8FF1D1-1432-2510-3300-316D58F209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FED591A-1D74-50D7-C5E1-C37ABF61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00" y="1439899"/>
            <a:ext cx="4723592" cy="47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9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ADD93D3-D0E0-6B3B-34A2-BCA4B242E620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81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7" name="Pladsholder til indhold 6" descr="Et billede, der indeholder plante, udendørs, blomst, træ&#10;&#10;Automatisk genereret beskrivelse">
            <a:extLst>
              <a:ext uri="{FF2B5EF4-FFF2-40B4-BE49-F238E27FC236}">
                <a16:creationId xmlns:a16="http://schemas.microsoft.com/office/drawing/2014/main" id="{FA37C53C-FE80-FB3F-D92A-F67F0081CD5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4" y="-89776"/>
            <a:ext cx="9653164" cy="723987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8381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E1CB1-4FB8-50E4-1661-C962EE3D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svampemidler - kartoffelskimmel i 2026</a:t>
            </a: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99DB60-2D30-E9F7-2E4C-622D2EFDBE4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200" b="1" dirty="0">
                <a:solidFill>
                  <a:schemeClr val="tx1"/>
                </a:solidFill>
              </a:rPr>
              <a:t>Danmark</a:t>
            </a:r>
          </a:p>
          <a:p>
            <a:pPr lvl="1"/>
            <a:r>
              <a:rPr lang="da-DK" sz="1800" dirty="0">
                <a:solidFill>
                  <a:schemeClr val="bg1">
                    <a:lumMod val="50000"/>
                  </a:schemeClr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85C3934-90BB-E130-B293-DBF02594AA2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EU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Fluopicolid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Cyazofamid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Amisulbrom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Ametoctradin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Kobberhydroxid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Kaliumfosfonat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Metalaxyl-M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89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5F3B-2DE2-B5A8-A23B-690183232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6F19BCC-DC7F-3876-2561-4B5CEECF10C8}"/>
              </a:ext>
            </a:extLst>
          </p:cNvPr>
          <p:cNvGraphicFramePr>
            <a:graphicFrameLocks/>
          </p:cNvGraphicFramePr>
          <p:nvPr/>
        </p:nvGraphicFramePr>
        <p:xfrm>
          <a:off x="529791" y="576193"/>
          <a:ext cx="7970315" cy="542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8177496A-2B7B-FA99-6008-0B5A9FC5FAAE}"/>
              </a:ext>
            </a:extLst>
          </p:cNvPr>
          <p:cNvSpPr txBox="1"/>
          <p:nvPr/>
        </p:nvSpPr>
        <p:spPr>
          <a:xfrm>
            <a:off x="1814151" y="5720296"/>
            <a:ext cx="3735882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AU Passata" pitchFamily="34" charset="0"/>
              </a:rPr>
              <a:t>(Kilde: AU - Bent J. Nielsen &amp; Niels Holst 2017)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A3497D-7FC4-5E01-65AC-8C68E35B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Betydning for stivelsesudbyttet</a:t>
            </a:r>
            <a:br>
              <a:rPr lang="da-DK" dirty="0"/>
            </a:br>
            <a:r>
              <a:rPr lang="da-DK" sz="2000" dirty="0"/>
              <a:t>21 forsøg i perioden 2012 til 2017</a:t>
            </a:r>
            <a:br>
              <a:rPr lang="da-DK" dirty="0"/>
            </a:br>
            <a:endParaRPr lang="da-DK" dirty="0"/>
          </a:p>
        </p:txBody>
      </p:sp>
      <p:pic>
        <p:nvPicPr>
          <p:cNvPr id="7" name="Billede 6" descr="Et billede, der indeholder udendørs, landbrug, sky, græs&#10;&#10;AI-genereret indhold kan være ukorrekt.">
            <a:extLst>
              <a:ext uri="{FF2B5EF4-FFF2-40B4-BE49-F238E27FC236}">
                <a16:creationId xmlns:a16="http://schemas.microsoft.com/office/drawing/2014/main" id="{64AD0BA8-9803-54E7-FDF7-CCCD3BF8F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2848"/>
          <a:stretch>
            <a:fillRect/>
          </a:stretch>
        </p:blipFill>
        <p:spPr>
          <a:xfrm>
            <a:off x="6003533" y="1"/>
            <a:ext cx="6186880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D86452E-8F72-B45B-16F1-98197EA8D0DD}"/>
              </a:ext>
            </a:extLst>
          </p:cNvPr>
          <p:cNvSpPr txBox="1"/>
          <p:nvPr/>
        </p:nvSpPr>
        <p:spPr>
          <a:xfrm>
            <a:off x="10700260" y="6516454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Nordisk Alkali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C94C4B2-D786-11D1-DC5E-05E1FFEB861B}"/>
              </a:ext>
            </a:extLst>
          </p:cNvPr>
          <p:cNvSpPr txBox="1"/>
          <p:nvPr/>
        </p:nvSpPr>
        <p:spPr>
          <a:xfrm>
            <a:off x="2519265" y="5304033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Kartoffelskimmel (17.-26. aug.), pct.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867E2A4-9A78-4FC2-3654-116D57854916}"/>
              </a:ext>
            </a:extLst>
          </p:cNvPr>
          <p:cNvSpPr txBox="1"/>
          <p:nvPr/>
        </p:nvSpPr>
        <p:spPr>
          <a:xfrm rot="16200000">
            <a:off x="-1019090" y="2545683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Stivelsesudbytte, hkg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FF8E995-CC4E-0020-D3DD-46FD576B904B}"/>
              </a:ext>
            </a:extLst>
          </p:cNvPr>
          <p:cNvCxnSpPr>
            <a:cxnSpLocks/>
          </p:cNvCxnSpPr>
          <p:nvPr/>
        </p:nvCxnSpPr>
        <p:spPr>
          <a:xfrm>
            <a:off x="3247053" y="3331801"/>
            <a:ext cx="0" cy="159476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E5DBF42-160C-E167-FFF3-29A80138699F}"/>
              </a:ext>
            </a:extLst>
          </p:cNvPr>
          <p:cNvCxnSpPr>
            <a:cxnSpLocks/>
          </p:cNvCxnSpPr>
          <p:nvPr/>
        </p:nvCxnSpPr>
        <p:spPr>
          <a:xfrm flipH="1">
            <a:off x="1136750" y="3331801"/>
            <a:ext cx="211030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øjre klammeparentes 20">
            <a:extLst>
              <a:ext uri="{FF2B5EF4-FFF2-40B4-BE49-F238E27FC236}">
                <a16:creationId xmlns:a16="http://schemas.microsoft.com/office/drawing/2014/main" id="{470E38F9-A076-6740-BAE9-3F3B352473BD}"/>
              </a:ext>
            </a:extLst>
          </p:cNvPr>
          <p:cNvSpPr/>
          <p:nvPr/>
        </p:nvSpPr>
        <p:spPr>
          <a:xfrm>
            <a:off x="1145207" y="1987419"/>
            <a:ext cx="215444" cy="1344382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2018A4B-241E-FF70-9673-5B2DF8AEFFAB}"/>
              </a:ext>
            </a:extLst>
          </p:cNvPr>
          <p:cNvSpPr txBox="1"/>
          <p:nvPr/>
        </p:nvSpPr>
        <p:spPr>
          <a:xfrm>
            <a:off x="1468373" y="244890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47 procent tab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4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E0F6-4E07-1B15-69F2-A8A7C5FA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7C9B23-140C-7B31-2438-F1BCCC63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663472"/>
            <a:ext cx="9385731" cy="711638"/>
          </a:xfrm>
        </p:spPr>
        <p:txBody>
          <a:bodyPr/>
          <a:lstStyle/>
          <a:p>
            <a:r>
              <a:rPr lang="da-DK" dirty="0"/>
              <a:t>Betydning for kvalitet</a:t>
            </a:r>
            <a:br>
              <a:rPr lang="da-DK" dirty="0"/>
            </a:br>
            <a:r>
              <a:rPr lang="da-DK" sz="2000" dirty="0"/>
              <a:t>Partikelstørrelse har betydning for viskositet</a:t>
            </a:r>
            <a:br>
              <a:rPr lang="da-DK" sz="2000" dirty="0"/>
            </a:br>
            <a:r>
              <a:rPr lang="da-DK" sz="2000" dirty="0"/>
              <a:t>og dermed forarbejdning og funktionalitet</a:t>
            </a:r>
            <a:br>
              <a:rPr lang="da-DK" dirty="0"/>
            </a:br>
            <a:endParaRPr lang="da-DK" dirty="0"/>
          </a:p>
        </p:txBody>
      </p:sp>
      <p:pic>
        <p:nvPicPr>
          <p:cNvPr id="7" name="Billede 6" descr="Et billede, der indeholder udendørs, landbrug, sky, græs&#10;&#10;AI-genereret indhold kan være ukorrekt.">
            <a:extLst>
              <a:ext uri="{FF2B5EF4-FFF2-40B4-BE49-F238E27FC236}">
                <a16:creationId xmlns:a16="http://schemas.microsoft.com/office/drawing/2014/main" id="{BEA65107-8C60-7704-BC06-16AC31CC2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2848"/>
          <a:stretch>
            <a:fillRect/>
          </a:stretch>
        </p:blipFill>
        <p:spPr>
          <a:xfrm>
            <a:off x="6003533" y="1"/>
            <a:ext cx="6186880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7A033A7-0393-F0AE-8BC7-04A3AD631A0C}"/>
              </a:ext>
            </a:extLst>
          </p:cNvPr>
          <p:cNvSpPr txBox="1"/>
          <p:nvPr/>
        </p:nvSpPr>
        <p:spPr>
          <a:xfrm>
            <a:off x="10700260" y="6516454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Nordisk Alkali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32BE51-267E-1678-125A-49CCDB84D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3385" r="4596" b="-3385"/>
          <a:stretch>
            <a:fillRect/>
          </a:stretch>
        </p:blipFill>
        <p:spPr>
          <a:xfrm>
            <a:off x="944141" y="1601596"/>
            <a:ext cx="4107149" cy="469403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DB2D103-2E58-5D80-0FBE-FF16C0E7CC33}"/>
              </a:ext>
            </a:extLst>
          </p:cNvPr>
          <p:cNvSpPr txBox="1"/>
          <p:nvPr/>
        </p:nvSpPr>
        <p:spPr>
          <a:xfrm>
            <a:off x="944141" y="6218686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Foto: KMC</a:t>
            </a:r>
          </a:p>
        </p:txBody>
      </p:sp>
    </p:spTree>
    <p:extLst>
      <p:ext uri="{BB962C8B-B14F-4D97-AF65-F5344CB8AC3E}">
        <p14:creationId xmlns:p14="http://schemas.microsoft.com/office/powerpoint/2010/main" val="425636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D3A6-5238-9825-2871-0493D10E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5F8C3-3A74-E872-2CF2-E37377BB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10385256" cy="711638"/>
          </a:xfrm>
        </p:spPr>
        <p:txBody>
          <a:bodyPr/>
          <a:lstStyle/>
          <a:p>
            <a:pPr algn="ctr"/>
            <a:r>
              <a:rPr lang="da-DK" dirty="0"/>
              <a:t>Kartoffelskimmel i marken handler om sandsynlighed</a:t>
            </a:r>
            <a:br>
              <a:rPr lang="da-DK" dirty="0"/>
            </a:br>
            <a:r>
              <a:rPr lang="da-DK" sz="2000" dirty="0"/>
              <a:t>Begræns smitterisiko</a:t>
            </a:r>
            <a:br>
              <a:rPr lang="da-DK" sz="2000" dirty="0"/>
            </a:br>
            <a:endParaRPr lang="da-DK" sz="2000" dirty="0"/>
          </a:p>
        </p:txBody>
      </p:sp>
      <p:sp>
        <p:nvSpPr>
          <p:cNvPr id="4" name="Cloud">
            <a:extLst>
              <a:ext uri="{FF2B5EF4-FFF2-40B4-BE49-F238E27FC236}">
                <a16:creationId xmlns:a16="http://schemas.microsoft.com/office/drawing/2014/main" id="{DBF07BA4-F783-E69B-9F8F-765EA29803C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808648" y="1772809"/>
            <a:ext cx="5222330" cy="360569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endParaRPr lang="en-GB" altLang="en-US" dirty="0">
              <a:solidFill>
                <a:srgbClr val="005172"/>
              </a:solidFill>
            </a:endParaRPr>
          </a:p>
          <a:p>
            <a:pPr algn="ctr"/>
            <a:r>
              <a:rPr lang="en-GB" altLang="en-US" dirty="0">
                <a:solidFill>
                  <a:srgbClr val="FFFFFF"/>
                </a:solidFill>
              </a:rPr>
              <a:t>Antal </a:t>
            </a:r>
            <a:r>
              <a:rPr lang="en-GB" altLang="en-US" dirty="0" err="1">
                <a:solidFill>
                  <a:srgbClr val="FFFFFF"/>
                </a:solidFill>
              </a:rPr>
              <a:t>sporer</a:t>
            </a:r>
            <a:r>
              <a:rPr lang="en-GB" altLang="en-US" dirty="0">
                <a:solidFill>
                  <a:srgbClr val="FFFFFF"/>
                </a:solidFill>
              </a:rPr>
              <a:t> </a:t>
            </a:r>
            <a:r>
              <a:rPr lang="en-GB" altLang="en-US" b="1" dirty="0">
                <a:solidFill>
                  <a:srgbClr val="FFFFFF"/>
                </a:solidFill>
              </a:rPr>
              <a:t>4.000.000.000.000 (4*10</a:t>
            </a:r>
            <a:r>
              <a:rPr lang="en-GB" altLang="en-US" b="1" baseline="30000" dirty="0">
                <a:solidFill>
                  <a:srgbClr val="FFFFFF"/>
                </a:solidFill>
              </a:rPr>
              <a:t>12</a:t>
            </a:r>
            <a:r>
              <a:rPr lang="en-GB" altLang="en-US" b="1" dirty="0">
                <a:solidFill>
                  <a:srgbClr val="FFFFFF"/>
                </a:solidFill>
              </a:rPr>
              <a:t> </a:t>
            </a:r>
            <a:r>
              <a:rPr lang="en-GB" altLang="en-US" dirty="0" err="1">
                <a:solidFill>
                  <a:srgbClr val="FFFFFF"/>
                </a:solidFill>
              </a:rPr>
              <a:t>sporer</a:t>
            </a:r>
            <a:r>
              <a:rPr lang="en-GB" altLang="en-US" dirty="0">
                <a:solidFill>
                  <a:srgbClr val="FFFFFF"/>
                </a:solidFill>
              </a:rPr>
              <a:t>/ha)</a:t>
            </a:r>
            <a:r>
              <a:rPr lang="da-DK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da-D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/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95E11A2-FBC9-A75E-B911-B59BAE09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1061" y="4291982"/>
            <a:ext cx="2280977" cy="1640276"/>
          </a:xfrm>
          <a:prstGeom prst="rect">
            <a:avLst/>
          </a:prstGeom>
        </p:spPr>
      </p:pic>
      <p:sp>
        <p:nvSpPr>
          <p:cNvPr id="8" name="Pil: bøjet nedad 7">
            <a:extLst>
              <a:ext uri="{FF2B5EF4-FFF2-40B4-BE49-F238E27FC236}">
                <a16:creationId xmlns:a16="http://schemas.microsoft.com/office/drawing/2014/main" id="{AA1E8A7E-7552-0878-6179-F33FA81E9ADF}"/>
              </a:ext>
            </a:extLst>
          </p:cNvPr>
          <p:cNvSpPr/>
          <p:nvPr/>
        </p:nvSpPr>
        <p:spPr>
          <a:xfrm rot="3202247">
            <a:off x="6765016" y="2959187"/>
            <a:ext cx="2630953" cy="710118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b="1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FDF3F03-352B-B343-FF2E-174EBD3F0F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319" y="4350917"/>
            <a:ext cx="2280977" cy="1640276"/>
          </a:xfrm>
          <a:prstGeom prst="rect">
            <a:avLst/>
          </a:prstGeom>
        </p:spPr>
      </p:pic>
      <p:sp>
        <p:nvSpPr>
          <p:cNvPr id="7" name="Pil: bøjet nedad 6">
            <a:extLst>
              <a:ext uri="{FF2B5EF4-FFF2-40B4-BE49-F238E27FC236}">
                <a16:creationId xmlns:a16="http://schemas.microsoft.com/office/drawing/2014/main" id="{91D27612-8217-46FF-5BC7-8030CBDB912B}"/>
              </a:ext>
            </a:extLst>
          </p:cNvPr>
          <p:cNvSpPr/>
          <p:nvPr/>
        </p:nvSpPr>
        <p:spPr>
          <a:xfrm rot="19182792">
            <a:off x="1467629" y="3077928"/>
            <a:ext cx="2423863" cy="668116"/>
          </a:xfrm>
          <a:prstGeom prst="curved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b="1" dirty="0" err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AD8B804-8E89-037D-FFA9-7FB636137D09}"/>
              </a:ext>
            </a:extLst>
          </p:cNvPr>
          <p:cNvSpPr/>
          <p:nvPr/>
        </p:nvSpPr>
        <p:spPr>
          <a:xfrm>
            <a:off x="2415748" y="500085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E6F978-00BE-46E9-AD42-8A7893840C66}"/>
              </a:ext>
            </a:extLst>
          </p:cNvPr>
          <p:cNvSpPr/>
          <p:nvPr/>
        </p:nvSpPr>
        <p:spPr>
          <a:xfrm>
            <a:off x="2054967" y="545183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E4604B5-0557-A499-25EC-81EA57EB1B03}"/>
              </a:ext>
            </a:extLst>
          </p:cNvPr>
          <p:cNvSpPr/>
          <p:nvPr/>
        </p:nvSpPr>
        <p:spPr>
          <a:xfrm>
            <a:off x="2487283" y="5259007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B5526E6-1837-EAE5-E418-EC09D73A46D1}"/>
              </a:ext>
            </a:extLst>
          </p:cNvPr>
          <p:cNvSpPr/>
          <p:nvPr/>
        </p:nvSpPr>
        <p:spPr>
          <a:xfrm>
            <a:off x="2732991" y="5691319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B15995D-F929-C80D-D63A-1A576690E19B}"/>
              </a:ext>
            </a:extLst>
          </p:cNvPr>
          <p:cNvSpPr txBox="1"/>
          <p:nvPr/>
        </p:nvSpPr>
        <p:spPr>
          <a:xfrm>
            <a:off x="7466112" y="6280417"/>
            <a:ext cx="270747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100" dirty="0">
                <a:solidFill>
                  <a:schemeClr val="bg1">
                    <a:lumMod val="50000"/>
                  </a:schemeClr>
                </a:solidFill>
              </a:rPr>
              <a:t>Kilde: Modificeret efter Geert Kessel, WUR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D2BE2E9-0B6C-C5E2-5E00-8344C0716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3" y="925742"/>
            <a:ext cx="1687644" cy="2241954"/>
          </a:xfrm>
          <a:prstGeom prst="rect">
            <a:avLst/>
          </a:prstGeom>
        </p:spPr>
      </p:pic>
      <p:pic>
        <p:nvPicPr>
          <p:cNvPr id="16" name="Grafik 15" descr="Terninger kontur">
            <a:extLst>
              <a:ext uri="{FF2B5EF4-FFF2-40B4-BE49-F238E27FC236}">
                <a16:creationId xmlns:a16="http://schemas.microsoft.com/office/drawing/2014/main" id="{29DA892E-8397-10A2-1DA4-612DD925C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01" y="2890324"/>
            <a:ext cx="1245862" cy="1245862"/>
          </a:xfrm>
          <a:prstGeom prst="rect">
            <a:avLst/>
          </a:prstGeom>
        </p:spPr>
      </p:pic>
      <p:pic>
        <p:nvPicPr>
          <p:cNvPr id="17" name="Billede 16" descr="Et billede, der indeholder tegning, skitse, Stregtegning, blæk/sværte&#10;&#10;AI-genereret indhold kan være ukorrekt.">
            <a:extLst>
              <a:ext uri="{FF2B5EF4-FFF2-40B4-BE49-F238E27FC236}">
                <a16:creationId xmlns:a16="http://schemas.microsoft.com/office/drawing/2014/main" id="{15413C98-083A-1588-8D40-6988808D6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12017" r="5675" b="13442"/>
          <a:stretch>
            <a:fillRect/>
          </a:stretch>
        </p:blipFill>
        <p:spPr>
          <a:xfrm>
            <a:off x="10261097" y="1030467"/>
            <a:ext cx="1021497" cy="1343042"/>
          </a:xfrm>
          <a:prstGeom prst="rect">
            <a:avLst/>
          </a:prstGeom>
        </p:spPr>
      </p:pic>
      <p:pic>
        <p:nvPicPr>
          <p:cNvPr id="18" name="Billede 17" descr="Et billede, der indeholder tekst, frugt, mad&#10;&#10;AI-genereret indhold kan være ukorrekt.">
            <a:extLst>
              <a:ext uri="{FF2B5EF4-FFF2-40B4-BE49-F238E27FC236}">
                <a16:creationId xmlns:a16="http://schemas.microsoft.com/office/drawing/2014/main" id="{C51C3194-1180-B18C-8E65-6BA06AC5B4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551" t="22278" r="18183" b="40339"/>
          <a:stretch>
            <a:fillRect/>
          </a:stretch>
        </p:blipFill>
        <p:spPr>
          <a:xfrm>
            <a:off x="9431454" y="4503807"/>
            <a:ext cx="742130" cy="1137053"/>
          </a:xfrm>
          <a:prstGeom prst="rect">
            <a:avLst/>
          </a:prstGeom>
        </p:spPr>
      </p:pic>
      <p:pic>
        <p:nvPicPr>
          <p:cNvPr id="21" name="Billede 20" descr="Et billede, der indeholder gul, cirkel, design, illustration/afbildning&#10;&#10;AI-genereret indhold kan være ukorrekt.">
            <a:extLst>
              <a:ext uri="{FF2B5EF4-FFF2-40B4-BE49-F238E27FC236}">
                <a16:creationId xmlns:a16="http://schemas.microsoft.com/office/drawing/2014/main" id="{91F562C5-BE24-6AA3-EF73-46289B2B4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17631" r="11313" b="24368"/>
          <a:stretch>
            <a:fillRect/>
          </a:stretch>
        </p:blipFill>
        <p:spPr>
          <a:xfrm>
            <a:off x="8551993" y="1049308"/>
            <a:ext cx="1367573" cy="1506701"/>
          </a:xfrm>
          <a:prstGeom prst="rect">
            <a:avLst/>
          </a:prstGeom>
        </p:spPr>
      </p:pic>
      <p:pic>
        <p:nvPicPr>
          <p:cNvPr id="22" name="Billede 21" descr="Et billede, der indeholder tegneserie&#10;&#10;AI-genereret indhold kan være ukorrekt.">
            <a:extLst>
              <a:ext uri="{FF2B5EF4-FFF2-40B4-BE49-F238E27FC236}">
                <a16:creationId xmlns:a16="http://schemas.microsoft.com/office/drawing/2014/main" id="{78FFA979-422D-E134-CF36-0B779DB922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63" y="4247929"/>
            <a:ext cx="1648807" cy="1648807"/>
          </a:xfrm>
          <a:prstGeom prst="rect">
            <a:avLst/>
          </a:prstGeom>
        </p:spPr>
      </p:pic>
      <p:pic>
        <p:nvPicPr>
          <p:cNvPr id="24" name="Billede 23" descr="Et billede, der indeholder mad, tekst, grøntsager, flaske&#10;&#10;AI-genereret indhold kan være ukorrekt.">
            <a:extLst>
              <a:ext uri="{FF2B5EF4-FFF2-40B4-BE49-F238E27FC236}">
                <a16:creationId xmlns:a16="http://schemas.microsoft.com/office/drawing/2014/main" id="{2E278CB2-ED5A-CFCB-4B97-1FD29D6785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81" y="2240626"/>
            <a:ext cx="1315639" cy="19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5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73CB0-6209-3ED4-26D0-D20D6651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Forebyggelse af Corona</a:t>
            </a:r>
            <a:br>
              <a:rPr lang="da-DK" dirty="0"/>
            </a:br>
            <a:r>
              <a:rPr lang="da-DK" sz="2000" dirty="0"/>
              <a:t>Begræns smittetrykket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3CDBED-B4AC-E987-C002-3898E46062C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6375459" cy="414813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🧼 God hygiejne</a:t>
            </a:r>
          </a:p>
          <a:p>
            <a:pPr marL="0" indent="0">
              <a:buNone/>
            </a:pPr>
            <a:r>
              <a:rPr lang="da-DK" dirty="0"/>
              <a:t>🌬️ Sørg for renere luft</a:t>
            </a:r>
          </a:p>
          <a:p>
            <a:pPr marL="0" indent="0">
              <a:buNone/>
            </a:pPr>
            <a:r>
              <a:rPr lang="da-DK" dirty="0"/>
              <a:t>🤒 Bliv hjemme</a:t>
            </a:r>
          </a:p>
          <a:p>
            <a:pPr marL="0" indent="0">
              <a:buNone/>
            </a:pPr>
            <a:r>
              <a:rPr lang="da-DK" dirty="0"/>
              <a:t>💉 Overvej vaccination</a:t>
            </a:r>
          </a:p>
          <a:p>
            <a:pPr marL="0" indent="0">
              <a:buNone/>
            </a:pPr>
            <a:r>
              <a:rPr lang="da-DK" dirty="0"/>
              <a:t>😷 Brug af maske</a:t>
            </a:r>
          </a:p>
          <a:p>
            <a:pPr marL="0" indent="0">
              <a:buNone/>
            </a:pPr>
            <a:r>
              <a:rPr lang="da-DK" dirty="0"/>
              <a:t>👥 Hold afstand</a:t>
            </a:r>
          </a:p>
          <a:p>
            <a:pPr marL="0" indent="0">
              <a:buNone/>
            </a:pPr>
            <a:r>
              <a:rPr lang="da-DK" dirty="0"/>
              <a:t>🧪 Test ved symptomer eller efter eksponering</a:t>
            </a:r>
          </a:p>
          <a:p>
            <a:pPr marL="0" indent="0">
              <a:buNone/>
            </a:pPr>
            <a:r>
              <a:rPr lang="da-DK" dirty="0"/>
              <a:t>📊 Følg smittetryk og myndigheders løbende vurderinger</a:t>
            </a:r>
          </a:p>
        </p:txBody>
      </p:sp>
      <p:pic>
        <p:nvPicPr>
          <p:cNvPr id="7" name="Billede 6" descr="Et billede, der indeholder person, tøj, menneske, Ansigt&#10;&#10;AI-genereret indhold kan være ukorrekt.">
            <a:extLst>
              <a:ext uri="{FF2B5EF4-FFF2-40B4-BE49-F238E27FC236}">
                <a16:creationId xmlns:a16="http://schemas.microsoft.com/office/drawing/2014/main" id="{864B759F-46D0-F074-87AF-CDAEFCDE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0"/>
            <a:ext cx="4572000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2CDB63B-6B53-EE56-530C-A3A207A04563}"/>
              </a:ext>
            </a:extLst>
          </p:cNvPr>
          <p:cNvSpPr txBox="1"/>
          <p:nvPr/>
        </p:nvSpPr>
        <p:spPr>
          <a:xfrm>
            <a:off x="10964174" y="6520182"/>
            <a:ext cx="18411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AI genereret</a:t>
            </a:r>
          </a:p>
        </p:txBody>
      </p:sp>
    </p:spTree>
    <p:extLst>
      <p:ext uri="{BB962C8B-B14F-4D97-AF65-F5344CB8AC3E}">
        <p14:creationId xmlns:p14="http://schemas.microsoft.com/office/powerpoint/2010/main" val="72495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7975E-2053-2BDF-6339-91A1D9B89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C55EF-7E6A-2D4D-51E0-E86A0CD2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pPr algn="ctr"/>
            <a:r>
              <a:rPr lang="da-DK" dirty="0"/>
              <a:t>Forebyggelse af kartoffelskimmel</a:t>
            </a:r>
            <a:br>
              <a:rPr lang="da-DK" dirty="0"/>
            </a:br>
            <a:r>
              <a:rPr lang="da-DK" sz="2000" dirty="0"/>
              <a:t>Knoldsmitte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DC622D-EA11-D7F3-5A94-AA2AE41A64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2642542"/>
            <a:ext cx="3521804" cy="253256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36116E3-DC05-1CB5-E30A-A2D3DAC2B58E}"/>
              </a:ext>
            </a:extLst>
          </p:cNvPr>
          <p:cNvSpPr/>
          <p:nvPr/>
        </p:nvSpPr>
        <p:spPr>
          <a:xfrm>
            <a:off x="4793308" y="4156433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25" name="Billede 24" descr="Et billede, der indeholder botanik, plante, havebrug/gartneri&#10;&#10;AI-genereret indhold kan være ukorrekt.">
            <a:extLst>
              <a:ext uri="{FF2B5EF4-FFF2-40B4-BE49-F238E27FC236}">
                <a16:creationId xmlns:a16="http://schemas.microsoft.com/office/drawing/2014/main" id="{09E57BA9-FB80-4702-6B4F-A143D9C25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55"/>
          <a:stretch>
            <a:fillRect/>
          </a:stretch>
        </p:blipFill>
        <p:spPr>
          <a:xfrm>
            <a:off x="3599767" y="5175111"/>
            <a:ext cx="2557209" cy="163962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AD9BA799-5108-49DC-7254-F4D3AC9643A8}"/>
              </a:ext>
            </a:extLst>
          </p:cNvPr>
          <p:cNvSpPr/>
          <p:nvPr/>
        </p:nvSpPr>
        <p:spPr>
          <a:xfrm>
            <a:off x="4479882" y="5780491"/>
            <a:ext cx="155275" cy="142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1967B242-F50C-8945-44F1-118D6BE8E8CF}"/>
              </a:ext>
            </a:extLst>
          </p:cNvPr>
          <p:cNvCxnSpPr>
            <a:cxnSpLocks/>
          </p:cNvCxnSpPr>
          <p:nvPr/>
        </p:nvCxnSpPr>
        <p:spPr>
          <a:xfrm flipV="1">
            <a:off x="4635157" y="4579713"/>
            <a:ext cx="185810" cy="10447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9D47900C-4779-D0EB-3C92-4F6117DD0F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014" y="5175111"/>
          <a:ext cx="1335898" cy="163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9914286" imgH="12200000" progId="MSPhotoEd.3">
                  <p:embed/>
                </p:oleObj>
              </mc:Choice>
              <mc:Fallback>
                <p:oleObj name="Photo Editor Photo" r:id="rId4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9D47900C-4779-D0EB-3C92-4F6117DD0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014" y="5175111"/>
                        <a:ext cx="1335898" cy="1639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508915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RTIS BELCHIM">
    <a:dk1>
      <a:sysClr val="windowText" lastClr="000000"/>
    </a:dk1>
    <a:lt1>
      <a:sysClr val="window" lastClr="FFFFFF"/>
    </a:lt1>
    <a:dk2>
      <a:srgbClr val="00534E"/>
    </a:dk2>
    <a:lt2>
      <a:srgbClr val="00323C"/>
    </a:lt2>
    <a:accent1>
      <a:srgbClr val="006175"/>
    </a:accent1>
    <a:accent2>
      <a:srgbClr val="00ADD4"/>
    </a:accent2>
    <a:accent3>
      <a:srgbClr val="BDD753"/>
    </a:accent3>
    <a:accent4>
      <a:srgbClr val="FFCB05"/>
    </a:accent4>
    <a:accent5>
      <a:srgbClr val="ED1847"/>
    </a:accent5>
    <a:accent6>
      <a:srgbClr val="00A69E"/>
    </a:accent6>
    <a:hlink>
      <a:srgbClr val="48A1FA"/>
    </a:hlink>
    <a:folHlink>
      <a:srgbClr val="48A1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747</Words>
  <Application>Microsoft Office PowerPoint</Application>
  <PresentationFormat>Brugerdefineret</PresentationFormat>
  <Paragraphs>157</Paragraphs>
  <Slides>32</Slides>
  <Notes>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39" baseType="lpstr">
      <vt:lpstr>Aptos</vt:lpstr>
      <vt:lpstr>Arial</vt:lpstr>
      <vt:lpstr>AU Passata</vt:lpstr>
      <vt:lpstr>Avenir LT Pro 65 Medium</vt:lpstr>
      <vt:lpstr>Calibri</vt:lpstr>
      <vt:lpstr>SEGES Innovation</vt:lpstr>
      <vt:lpstr>Photo Editor Photo</vt:lpstr>
      <vt:lpstr>Dyrkningsregler i Holland Oplæg til debat</vt:lpstr>
      <vt:lpstr>Hvad skal vi igennem?</vt:lpstr>
      <vt:lpstr>PowerPoint-præsentation</vt:lpstr>
      <vt:lpstr>Godkendte svampemidler - kartoffelskimmel i 2026</vt:lpstr>
      <vt:lpstr>Betydning for stivelsesudbyttet 21 forsøg i perioden 2012 til 2017 </vt:lpstr>
      <vt:lpstr>Betydning for kvalitet Partikelstørrelse har betydning for viskositet og dermed forarbejdning og funktionalitet </vt:lpstr>
      <vt:lpstr>Kartoffelskimmel i marken handler om sandsynlighed Begræns smitterisiko </vt:lpstr>
      <vt:lpstr>Forebyggelse af Corona Begræns smittetrykket</vt:lpstr>
      <vt:lpstr>Forebyggelse af kartoffelskimmel Knoldsmitte</vt:lpstr>
      <vt:lpstr>Forebyggelse af kartoffelskimmel Jordsmitte</vt:lpstr>
      <vt:lpstr>Forebyggelse af kartoffelskimmel Sekundær spredning </vt:lpstr>
      <vt:lpstr>Forebyggelse af kartoffelskimmel Spildkartofler</vt:lpstr>
      <vt:lpstr>Forebyggelse af kartoffelskimmel Affaldsdynger</vt:lpstr>
      <vt:lpstr>Forebyggelse af kartoffelskimmel Begræns smitterisiko</vt:lpstr>
      <vt:lpstr>Forebyggelse af kartoffelskimmel Begræns smitterisiko</vt:lpstr>
      <vt:lpstr>Relative udbytte ved ½ dosering af blokbehandling   2 2 x Revus og 2 x Ranman Top</vt:lpstr>
      <vt:lpstr>Strategi 2023-2025 - Blanding og skift mellem midler</vt:lpstr>
      <vt:lpstr>Genotyper i Europa 2025</vt:lpstr>
      <vt:lpstr>Fungicidresistens overfor svampemidler og virulens overfor R-gener</vt:lpstr>
      <vt:lpstr>Effekt af blandings- og alterneringsstrategi Resistens overfor mandipropamid 2022 - 2025</vt:lpstr>
      <vt:lpstr>Kønnet rekombination hvert år!</vt:lpstr>
      <vt:lpstr>Others og diversitetsindeks 2024</vt:lpstr>
      <vt:lpstr>Hvor kommer skimlen fra? Hollandske forsøg 1999-2005 </vt:lpstr>
      <vt:lpstr>Hollandske dyrkningsregler Undgå affaldsdynger</vt:lpstr>
      <vt:lpstr>Hollandske dyrkningsregler  Spildkartofler</vt:lpstr>
      <vt:lpstr>Hollandske dyrkningsregler Undgå sekundær spredning</vt:lpstr>
      <vt:lpstr>Sædskifte – ikke en del af de hollandske regler Marker med skimmel</vt:lpstr>
      <vt:lpstr>Sædskifte – ikke en del af de hollandske regler Angreb af skimmel</vt:lpstr>
      <vt:lpstr>Effekt af blandings- og alterneringsstrategi Resistens overfor mandipropamid 2022 - 2025</vt:lpstr>
      <vt:lpstr>Skimmelgruppen</vt:lpstr>
      <vt:lpstr>Skimmel er tidligere bekæmpet ved fælles hjælp Det vil den også blive i fremtiden</vt:lpstr>
      <vt:lpstr>PowerPoint-præsentation</vt:lpstr>
    </vt:vector>
  </TitlesOfParts>
  <Company>SEGES Innovation - Planter &amp; Miljø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Skimmelsituationen i DK</dc:title>
  <dc:creator>Lars Bødker</dc:creator>
  <cp:lastModifiedBy>Sanne Trampedach</cp:lastModifiedBy>
  <cp:revision>1168</cp:revision>
  <cp:lastPrinted>2023-05-08T09:19:14Z</cp:lastPrinted>
  <dcterms:created xsi:type="dcterms:W3CDTF">2023-01-29T11:11:45Z</dcterms:created>
  <dcterms:modified xsi:type="dcterms:W3CDTF">2026-03-31T11:20:07Z</dcterms:modified>
</cp:coreProperties>
</file>