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27"/>
  </p:notesMasterIdLst>
  <p:handoutMasterIdLst>
    <p:handoutMasterId r:id="rId28"/>
  </p:handoutMasterIdLst>
  <p:sldIdLst>
    <p:sldId id="2147473008" r:id="rId2"/>
    <p:sldId id="2147473092" r:id="rId3"/>
    <p:sldId id="2147473263" r:id="rId4"/>
    <p:sldId id="2147472903" r:id="rId5"/>
    <p:sldId id="2147473274" r:id="rId6"/>
    <p:sldId id="2147473288" r:id="rId7"/>
    <p:sldId id="2147472908" r:id="rId8"/>
    <p:sldId id="2147473281" r:id="rId9"/>
    <p:sldId id="1274" r:id="rId10"/>
    <p:sldId id="2147473279" r:id="rId11"/>
    <p:sldId id="2147473164" r:id="rId12"/>
    <p:sldId id="2147473127" r:id="rId13"/>
    <p:sldId id="2147473265" r:id="rId14"/>
    <p:sldId id="2147473176" r:id="rId15"/>
    <p:sldId id="2147473043" r:id="rId16"/>
    <p:sldId id="2147473228" r:id="rId17"/>
    <p:sldId id="2147473239" r:id="rId18"/>
    <p:sldId id="2147473245" r:id="rId19"/>
    <p:sldId id="2147473276" r:id="rId20"/>
    <p:sldId id="2147473278" r:id="rId21"/>
    <p:sldId id="2147473286" r:id="rId22"/>
    <p:sldId id="2147473284" r:id="rId23"/>
    <p:sldId id="2147473285" r:id="rId24"/>
    <p:sldId id="2147473280" r:id="rId25"/>
    <p:sldId id="2147473091" r:id="rId26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D3FBDD"/>
    <a:srgbClr val="000000"/>
    <a:srgbClr val="F5F5F1"/>
    <a:srgbClr val="525252"/>
    <a:srgbClr val="FFFFFF"/>
    <a:srgbClr val="FFC828"/>
    <a:srgbClr val="00435E"/>
    <a:srgbClr val="C3FAFD"/>
    <a:srgbClr val="02585C"/>
    <a:srgbClr val="4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yst layou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929F9F4-4A8F-4326-A1B4-22849713DDAB}" styleName="Mørkt layout 1 - Markering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5" autoAdjust="0"/>
  </p:normalViewPr>
  <p:slideViewPr>
    <p:cSldViewPr snapToGrid="0" snapToObjects="1" showGuides="1">
      <p:cViewPr varScale="1">
        <p:scale>
          <a:sx n="98" d="100"/>
          <a:sy n="98" d="100"/>
        </p:scale>
        <p:origin x="408" y="312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udbytte\Udbyttedata_kartoffelskimmel_2017-20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659963251138763E-2"/>
          <c:y val="0.22370438987726346"/>
          <c:w val="0.51964646315735319"/>
          <c:h val="0.57230706452473212"/>
        </c:manualLayout>
      </c:layout>
      <c:scatterChart>
        <c:scatterStyle val="lineMarker"/>
        <c:varyColors val="0"/>
        <c:ser>
          <c:idx val="0"/>
          <c:order val="0"/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'reg-kurve'!$D$6:$D$22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75</c:v>
                </c:pt>
                <c:pt idx="13">
                  <c:v>80</c:v>
                </c:pt>
                <c:pt idx="14">
                  <c:v>90</c:v>
                </c:pt>
                <c:pt idx="15">
                  <c:v>95</c:v>
                </c:pt>
                <c:pt idx="16">
                  <c:v>100</c:v>
                </c:pt>
              </c:numCache>
            </c:numRef>
          </c:xVal>
          <c:yVal>
            <c:numRef>
              <c:f>'reg-kurve'!$E$6:$E$22</c:f>
              <c:numCache>
                <c:formatCode>0.0</c:formatCode>
                <c:ptCount val="17"/>
                <c:pt idx="0">
                  <c:v>112.72</c:v>
                </c:pt>
                <c:pt idx="1">
                  <c:v>108.4507</c:v>
                </c:pt>
                <c:pt idx="2">
                  <c:v>105.6825</c:v>
                </c:pt>
                <c:pt idx="3">
                  <c:v>102.97669999999999</c:v>
                </c:pt>
                <c:pt idx="4">
                  <c:v>99.034999999999997</c:v>
                </c:pt>
                <c:pt idx="5">
                  <c:v>92.777500000000003</c:v>
                </c:pt>
                <c:pt idx="6">
                  <c:v>86.91</c:v>
                </c:pt>
                <c:pt idx="7">
                  <c:v>81.432500000000005</c:v>
                </c:pt>
                <c:pt idx="8">
                  <c:v>76.344999999999999</c:v>
                </c:pt>
                <c:pt idx="9">
                  <c:v>67.34</c:v>
                </c:pt>
                <c:pt idx="10">
                  <c:v>59.89500000000001</c:v>
                </c:pt>
                <c:pt idx="11">
                  <c:v>54.010000000000005</c:v>
                </c:pt>
                <c:pt idx="12">
                  <c:v>48.107500000000002</c:v>
                </c:pt>
                <c:pt idx="13">
                  <c:v>46.919999999999987</c:v>
                </c:pt>
                <c:pt idx="14">
                  <c:v>45.715000000000003</c:v>
                </c:pt>
                <c:pt idx="15">
                  <c:v>45.697500000000005</c:v>
                </c:pt>
                <c:pt idx="16">
                  <c:v>46.070000000000022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F9-42EC-BDB6-8D01E4326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069536"/>
        <c:axId val="565069864"/>
      </c:scatterChart>
      <c:valAx>
        <c:axId val="56506953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5069864"/>
        <c:crosses val="autoZero"/>
        <c:crossBetween val="midCat"/>
        <c:majorUnit val="10"/>
      </c:valAx>
      <c:valAx>
        <c:axId val="56506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5069536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FDE17-7C1F-643F-1BAC-30661FB66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55787AF-667A-F272-FBD0-9B1EDBBC7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0DD0DD8-C421-2552-0639-31BEE4A26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6FA364D-A3EB-4B6B-1F9B-88684513A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7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2167D73F-B879-BD1E-9CAB-B0A8054A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2FBE995E-7EDC-8BFC-2E5F-5F2BBF6C7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/>
        </p:blipFill>
        <p:spPr>
          <a:xfrm>
            <a:off x="0" y="0"/>
            <a:ext cx="122016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, kvæg, pattedyr, sort&#10;&#10;Automatisk genereret beskrivelse">
            <a:extLst>
              <a:ext uri="{FF2B5EF4-FFF2-40B4-BE49-F238E27FC236}">
                <a16:creationId xmlns:a16="http://schemas.microsoft.com/office/drawing/2014/main" id="{3034B385-C7B3-FAFC-15BD-8208578A3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4" b="4810"/>
          <a:stretch/>
        </p:blipFill>
        <p:spPr>
          <a:xfrm>
            <a:off x="-1" y="-1"/>
            <a:ext cx="12190413" cy="685800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5F4F8668-3CC3-2A04-8B19-0D0709715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31-03-2026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95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GICIDE - Chapter /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6B0DEEBD-7C13-4248-BFF6-C6D4DAA288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07601"/>
            <a:ext cx="12190412" cy="5150399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472F6CF-0E2D-1E0F-A17B-678F0536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560360"/>
            <a:ext cx="2742843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8B3082-77EC-CF52-C424-612A2E58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560360"/>
            <a:ext cx="4114264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B119E2-F088-7628-DA58-B196F409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405" y="6560360"/>
            <a:ext cx="2742843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9AB6A9C-972B-4500-A6F8-3C1D1BBBE66A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1B8805-A790-A9DC-8F0B-CCAA2517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453052"/>
            <a:ext cx="10514231" cy="1152269"/>
          </a:xfrm>
        </p:spPr>
        <p:txBody>
          <a:bodyPr>
            <a:normAutofit/>
          </a:bodyPr>
          <a:lstStyle>
            <a:lvl1pPr>
              <a:defRPr lang="nl-BE" sz="3600" b="1" dirty="0">
                <a:solidFill>
                  <a:schemeClr val="bg1"/>
                </a:solidFill>
                <a:latin typeface="Avenir LT Pro 65 Medium" panose="020B06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9753DB48-49F6-5E7D-07F4-B5185C6D40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092" y="4191001"/>
            <a:ext cx="10796769" cy="2214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venir LT Pro 65 Medium" panose="020B06030202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Avenir LT Pro 65 Medium" panose="020B060302020302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23278E13-DA7D-5611-3253-A7F2C9C88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99" y="3409653"/>
            <a:ext cx="4068558" cy="379781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3D3F4ABD-B1A1-16AC-547D-679AF1364A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4180" y="333458"/>
            <a:ext cx="2362896" cy="6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0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9" name="Billede 8" descr="grafik2.png"/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159" y="5434474"/>
            <a:ext cx="3599253" cy="1423527"/>
          </a:xfrm>
          <a:prstGeom prst="rect">
            <a:avLst/>
          </a:prstGeom>
        </p:spPr>
      </p:pic>
      <p:pic>
        <p:nvPicPr>
          <p:cNvPr id="11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248" y="6287970"/>
            <a:ext cx="1760184" cy="4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dato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478555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9" y="230190"/>
            <a:ext cx="11255596" cy="769109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528" y="1835249"/>
            <a:ext cx="11360105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6130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5F81A8E7-31C9-EAE9-381C-599ACB80B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9708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872C17DD-F642-397F-EA09-63022B78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6760"/>
          <a:stretch/>
        </p:blipFill>
        <p:spPr>
          <a:xfrm>
            <a:off x="0" y="1"/>
            <a:ext cx="12203621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060ECCF-972D-3873-2C2E-AF8A32C97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/>
          <a:stretch/>
        </p:blipFill>
        <p:spPr>
          <a:xfrm>
            <a:off x="1" y="0"/>
            <a:ext cx="12190412" cy="691152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græs, udendørs, natur&#10;&#10;Automatisk genereret beskrivelse">
            <a:extLst>
              <a:ext uri="{FF2B5EF4-FFF2-40B4-BE49-F238E27FC236}">
                <a16:creationId xmlns:a16="http://schemas.microsoft.com/office/drawing/2014/main" id="{E57EC2EA-71F6-A18C-1FAB-81D925742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90"/>
            <a:ext cx="12190413" cy="684641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F5B5DF54-78F8-479B-BD92-6E953740D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1" y="0"/>
            <a:ext cx="12190412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31-03-2026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53" r:id="rId20"/>
    <p:sldLayoutId id="2147483758" r:id="rId21"/>
    <p:sldLayoutId id="2147483760" r:id="rId22"/>
    <p:sldLayoutId id="2147483765" r:id="rId23"/>
    <p:sldLayoutId id="2147483768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9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10" descr="Et billede, der indeholder blad, plante, grøn, udendørs&#10;&#10;Automatisk genereret beskrivelse">
            <a:extLst>
              <a:ext uri="{FF2B5EF4-FFF2-40B4-BE49-F238E27FC236}">
                <a16:creationId xmlns:a16="http://schemas.microsoft.com/office/drawing/2014/main" id="{B0A146EC-0DEA-BB2F-6A00-58824CCF7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819"/>
          <a:stretch/>
        </p:blipFill>
        <p:spPr>
          <a:xfrm>
            <a:off x="-26808" y="-215106"/>
            <a:ext cx="12204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F663BFB-9978-9C5C-0B4C-EA8F70CE7EA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2C1255-E7D7-0D68-1081-0DB3EEB95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927768"/>
            <a:ext cx="5914064" cy="650050"/>
          </a:xfrm>
        </p:spPr>
        <p:txBody>
          <a:bodyPr/>
          <a:lstStyle/>
          <a:p>
            <a:r>
              <a:rPr lang="en-US" sz="2800" dirty="0" err="1"/>
              <a:t>Kartoffelbranchen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modvind</a:t>
            </a:r>
            <a:br>
              <a:rPr lang="en-US" sz="2000" dirty="0"/>
            </a:br>
            <a:r>
              <a:rPr lang="en-US" sz="2000" dirty="0"/>
              <a:t>Status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situationen</a:t>
            </a:r>
            <a:r>
              <a:rPr lang="en-US" sz="2000" dirty="0"/>
              <a:t> og </a:t>
            </a:r>
            <a:r>
              <a:rPr lang="en-US" sz="2000" dirty="0" err="1"/>
              <a:t>udfordringerne</a:t>
            </a:r>
            <a:endParaRPr lang="en-US" sz="2000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A0C8380-BDE4-0330-3BFF-527312A16C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23781" y="3774943"/>
            <a:ext cx="5914064" cy="375820"/>
          </a:xfrm>
        </p:spPr>
        <p:txBody>
          <a:bodyPr/>
          <a:lstStyle/>
          <a:p>
            <a:r>
              <a:rPr lang="en-US" dirty="0" err="1"/>
              <a:t>Plantekongres</a:t>
            </a:r>
            <a:r>
              <a:rPr lang="en-US" dirty="0"/>
              <a:t> 2025</a:t>
            </a:r>
          </a:p>
          <a:p>
            <a:r>
              <a:rPr lang="en-US" sz="1500" dirty="0" err="1"/>
              <a:t>Torsdag</a:t>
            </a:r>
            <a:r>
              <a:rPr lang="en-US" sz="1500" dirty="0"/>
              <a:t> den 8. </a:t>
            </a:r>
            <a:r>
              <a:rPr lang="en-US" sz="1500" dirty="0" err="1"/>
              <a:t>januar</a:t>
            </a:r>
            <a:r>
              <a:rPr lang="en-US" sz="1500" dirty="0"/>
              <a:t> 2026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25D2AFF-14C2-3288-09AD-EB1A1262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42" y="3419167"/>
            <a:ext cx="39329" cy="1966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9A43F6C-3C87-47DC-943B-E765ABAA00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Lars Bødker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47B126E-0551-D390-AE6A-18D96F85FA7B}"/>
              </a:ext>
            </a:extLst>
          </p:cNvPr>
          <p:cNvSpPr/>
          <p:nvPr/>
        </p:nvSpPr>
        <p:spPr>
          <a:xfrm>
            <a:off x="-268782" y="5884972"/>
            <a:ext cx="12662807" cy="849086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C231969-9981-3E70-58C7-B4691D19E7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6138758"/>
            <a:ext cx="892800" cy="3744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E625CCC-D75A-49C4-3F34-D981AB240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57" y="6145958"/>
            <a:ext cx="296689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D20CC-F890-0801-D9F1-F5E12415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511FD-DA85-5969-3819-751894B2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142717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Kommunikation er vigtig</a:t>
            </a:r>
            <a:br>
              <a:rPr lang="da-DK" dirty="0"/>
            </a:br>
            <a:r>
              <a:rPr lang="da-DK" sz="2000" dirty="0"/>
              <a:t>Hyppigste blandinger af kartoffelfungicider 2024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B6CE4FD-E74A-A4C2-9CB4-2262BEE0D84F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365850" y="1145995"/>
            <a:ext cx="8851170" cy="5320119"/>
          </a:xfrm>
          <a:prstGeom prst="rect">
            <a:avLst/>
          </a:prstGeom>
        </p:spPr>
      </p:pic>
      <p:sp>
        <p:nvSpPr>
          <p:cNvPr id="8" name="Højre klammeparentes 7">
            <a:extLst>
              <a:ext uri="{FF2B5EF4-FFF2-40B4-BE49-F238E27FC236}">
                <a16:creationId xmlns:a16="http://schemas.microsoft.com/office/drawing/2014/main" id="{6DB1CA8A-B38A-8881-FA9B-5D408AA19ECD}"/>
              </a:ext>
            </a:extLst>
          </p:cNvPr>
          <p:cNvSpPr/>
          <p:nvPr/>
        </p:nvSpPr>
        <p:spPr>
          <a:xfrm>
            <a:off x="6095206" y="1483567"/>
            <a:ext cx="156304" cy="839755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1944C23-9814-DFFE-CC62-2CFDB5D69906}"/>
              </a:ext>
            </a:extLst>
          </p:cNvPr>
          <p:cNvSpPr txBox="1"/>
          <p:nvPr/>
        </p:nvSpPr>
        <p:spPr>
          <a:xfrm>
            <a:off x="6475445" y="1815224"/>
            <a:ext cx="12036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3,6 pct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9C1B43A-1538-48CF-099A-091ECA6DB923}"/>
              </a:ext>
            </a:extLst>
          </p:cNvPr>
          <p:cNvSpPr txBox="1"/>
          <p:nvPr/>
        </p:nvSpPr>
        <p:spPr>
          <a:xfrm>
            <a:off x="8714792" y="1279132"/>
            <a:ext cx="144624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Fluazinam</a:t>
            </a:r>
            <a:r>
              <a:rPr lang="da-DK" sz="1400" dirty="0"/>
              <a:t> indgår i </a:t>
            </a:r>
            <a:r>
              <a:rPr lang="da-DK" sz="1400" dirty="0">
                <a:solidFill>
                  <a:srgbClr val="FF0000"/>
                </a:solidFill>
              </a:rPr>
              <a:t>63 pct. </a:t>
            </a:r>
            <a:r>
              <a:rPr lang="da-DK" sz="1400" dirty="0"/>
              <a:t>af det behandlede areal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856E285-8641-CC40-6B35-4D412E3604E0}"/>
              </a:ext>
            </a:extLst>
          </p:cNvPr>
          <p:cNvSpPr txBox="1"/>
          <p:nvPr/>
        </p:nvSpPr>
        <p:spPr>
          <a:xfrm>
            <a:off x="7604448" y="6466114"/>
            <a:ext cx="31537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Kilde: Jens Erik Jensen, SEGES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950EFC81-CE39-6983-63DA-A98615719D0C}"/>
              </a:ext>
            </a:extLst>
          </p:cNvPr>
          <p:cNvCxnSpPr/>
          <p:nvPr/>
        </p:nvCxnSpPr>
        <p:spPr>
          <a:xfrm>
            <a:off x="3916392" y="2389517"/>
            <a:ext cx="862642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386E0D0E-F004-FFEC-32BC-7A47E81641D6}"/>
              </a:ext>
            </a:extLst>
          </p:cNvPr>
          <p:cNvCxnSpPr/>
          <p:nvPr/>
        </p:nvCxnSpPr>
        <p:spPr>
          <a:xfrm>
            <a:off x="3091073" y="2700537"/>
            <a:ext cx="862642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3EFEB379-EF38-8116-6618-1FB043EF1DDF}"/>
              </a:ext>
            </a:extLst>
          </p:cNvPr>
          <p:cNvCxnSpPr/>
          <p:nvPr/>
        </p:nvCxnSpPr>
        <p:spPr>
          <a:xfrm>
            <a:off x="2860920" y="3328801"/>
            <a:ext cx="862642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BF629EAB-72C0-6A5E-A42E-9C21F9DEFA1E}"/>
              </a:ext>
            </a:extLst>
          </p:cNvPr>
          <p:cNvCxnSpPr/>
          <p:nvPr/>
        </p:nvCxnSpPr>
        <p:spPr>
          <a:xfrm>
            <a:off x="3013320" y="3985057"/>
            <a:ext cx="862642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56A1041E-8910-3EB9-D6D9-8E88198D2CCB}"/>
              </a:ext>
            </a:extLst>
          </p:cNvPr>
          <p:cNvCxnSpPr/>
          <p:nvPr/>
        </p:nvCxnSpPr>
        <p:spPr>
          <a:xfrm>
            <a:off x="2792488" y="4641314"/>
            <a:ext cx="862642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42B968A3-C2DB-B015-E378-3FC811984AEF}"/>
              </a:ext>
            </a:extLst>
          </p:cNvPr>
          <p:cNvCxnSpPr/>
          <p:nvPr/>
        </p:nvCxnSpPr>
        <p:spPr>
          <a:xfrm>
            <a:off x="3336776" y="4961668"/>
            <a:ext cx="862642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9D587794-9876-A772-57C4-0D03AE7288A0}"/>
              </a:ext>
            </a:extLst>
          </p:cNvPr>
          <p:cNvCxnSpPr>
            <a:cxnSpLocks/>
          </p:cNvCxnSpPr>
          <p:nvPr/>
        </p:nvCxnSpPr>
        <p:spPr>
          <a:xfrm>
            <a:off x="8714792" y="1699063"/>
            <a:ext cx="572920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91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418E5-9551-6B71-60AA-D5DB97B37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702A20F-63D7-CEC5-DC25-2F2625542D7E}"/>
              </a:ext>
            </a:extLst>
          </p:cNvPr>
          <p:cNvSpPr/>
          <p:nvPr/>
        </p:nvSpPr>
        <p:spPr>
          <a:xfrm>
            <a:off x="0" y="1890346"/>
            <a:ext cx="12190413" cy="3200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07F72D3-95DD-26F2-E003-2AEC02B55DAD}"/>
              </a:ext>
            </a:extLst>
          </p:cNvPr>
          <p:cNvSpPr/>
          <p:nvPr/>
        </p:nvSpPr>
        <p:spPr>
          <a:xfrm>
            <a:off x="413543" y="2552699"/>
            <a:ext cx="11363325" cy="1916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F246967-C479-CFD9-25F3-3DFF11C3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6219"/>
            <a:ext cx="12190413" cy="711638"/>
          </a:xfrm>
        </p:spPr>
        <p:txBody>
          <a:bodyPr/>
          <a:lstStyle/>
          <a:p>
            <a:pPr algn="ctr"/>
            <a:r>
              <a:rPr lang="en-US" dirty="0" err="1"/>
              <a:t>Forebyggelse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kartoffelskimmel</a:t>
            </a:r>
            <a:r>
              <a:rPr lang="en-US" dirty="0"/>
              <a:t> 2027?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61AE149-E585-6097-FD72-F933F20CE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4" y="2567667"/>
            <a:ext cx="11363324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76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63F9F-2B53-229E-74A9-554C11EA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155C4-2A37-405F-951D-CAF88AE3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Effekt af blandings- og alterneringsstrategi</a:t>
            </a:r>
            <a:endParaRPr lang="da-DK" sz="1500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EE68BB8-3964-5EFC-F8EB-5AD96DC3829A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691816" y="1587315"/>
            <a:ext cx="2492565" cy="3143305"/>
          </a:xfr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AE54813-420C-0A93-B33D-938D9EF5E3B9}"/>
              </a:ext>
            </a:extLst>
          </p:cNvPr>
          <p:cNvSpPr txBox="1"/>
          <p:nvPr/>
        </p:nvSpPr>
        <p:spPr>
          <a:xfrm>
            <a:off x="1171246" y="1243849"/>
            <a:ext cx="259340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2022 (64 pct.)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622C447-BE90-B588-9EB1-672CFC4DABC3}"/>
              </a:ext>
            </a:extLst>
          </p:cNvPr>
          <p:cNvSpPr txBox="1"/>
          <p:nvPr/>
        </p:nvSpPr>
        <p:spPr>
          <a:xfrm>
            <a:off x="3764652" y="1261693"/>
            <a:ext cx="26721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tx2"/>
                </a:solidFill>
              </a:rPr>
              <a:t>2023 (20 pct.)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6D86EE1-7F50-812E-6C8F-829453009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365" y="4925495"/>
            <a:ext cx="2672124" cy="683423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76F9606A-88AA-3750-50F2-D8353E86ECD1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4"/>
          <a:stretch>
            <a:fillRect/>
          </a:stretch>
        </p:blipFill>
        <p:spPr>
          <a:xfrm>
            <a:off x="3267707" y="1598344"/>
            <a:ext cx="2678678" cy="3132275"/>
          </a:xfr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C786DEA7-AC60-D1D7-67A8-C92871E4D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041" y="1598344"/>
            <a:ext cx="2556958" cy="3143305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65A7D6E-FA61-D10E-C4A5-98760CBACE11}"/>
              </a:ext>
            </a:extLst>
          </p:cNvPr>
          <p:cNvSpPr txBox="1"/>
          <p:nvPr/>
        </p:nvSpPr>
        <p:spPr>
          <a:xfrm>
            <a:off x="6436776" y="1261693"/>
            <a:ext cx="26721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tx2"/>
                </a:solidFill>
              </a:rPr>
              <a:t>2024 (5 pct.)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CF3C3E9-8527-6C92-6822-FD6462BC0701}"/>
              </a:ext>
            </a:extLst>
          </p:cNvPr>
          <p:cNvSpPr txBox="1"/>
          <p:nvPr/>
        </p:nvSpPr>
        <p:spPr>
          <a:xfrm>
            <a:off x="9324560" y="1261693"/>
            <a:ext cx="26721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tx2"/>
                </a:solidFill>
              </a:rPr>
              <a:t>2025 (4 pct.)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8FDCAFB-B71E-11BA-3E9E-62623486C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365" y="1596055"/>
            <a:ext cx="2671898" cy="313456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217CE42-F43A-611A-B336-3410E58FC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582" y="4894034"/>
            <a:ext cx="2759247" cy="10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0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93F2E-9737-46F2-240D-1C25FF1D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Genotyper i Europa i 2025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1C1A437-5A1E-8C08-83D8-537CFB45641E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rcRect t="13934"/>
          <a:stretch>
            <a:fillRect/>
          </a:stretch>
        </p:blipFill>
        <p:spPr>
          <a:xfrm>
            <a:off x="1372504" y="1260117"/>
            <a:ext cx="7700305" cy="520499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4F67AD7-94F7-9CB2-AA70-D45C86DEE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863" y="1361201"/>
            <a:ext cx="2672124" cy="6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4B91-26AB-6F50-B777-07D14FD7E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09BA8-A970-C41A-ECF3-D94F9C0F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r>
              <a:rPr lang="da-DK" dirty="0"/>
              <a:t>Det nye!</a:t>
            </a:r>
            <a:br>
              <a:rPr lang="da-DK" dirty="0"/>
            </a:br>
            <a:r>
              <a:rPr lang="da-DK" sz="2000" dirty="0"/>
              <a:t>Udnytte synergi mellem svampemidler og R-gener </a:t>
            </a:r>
            <a:br>
              <a:rPr lang="da-DK" sz="2000" dirty="0"/>
            </a:br>
            <a:endParaRPr lang="da-DK" sz="20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8281D9C-2565-ADAB-B61D-193936A1E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142" y="12917"/>
            <a:ext cx="4976144" cy="6861048"/>
          </a:xfrm>
          <a:prstGeom prst="rect">
            <a:avLst/>
          </a:prstGeom>
        </p:spPr>
      </p:pic>
      <p:sp>
        <p:nvSpPr>
          <p:cNvPr id="5" name="Pil: højre 4">
            <a:extLst>
              <a:ext uri="{FF2B5EF4-FFF2-40B4-BE49-F238E27FC236}">
                <a16:creationId xmlns:a16="http://schemas.microsoft.com/office/drawing/2014/main" id="{AF4BB3CA-587E-6036-F061-2BD96AB8DAC2}"/>
              </a:ext>
            </a:extLst>
          </p:cNvPr>
          <p:cNvSpPr/>
          <p:nvPr/>
        </p:nvSpPr>
        <p:spPr>
          <a:xfrm>
            <a:off x="7847377" y="4948618"/>
            <a:ext cx="1542464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Ydun – (R0)</a:t>
            </a:r>
          </a:p>
        </p:txBody>
      </p:sp>
      <p:sp>
        <p:nvSpPr>
          <p:cNvPr id="6" name="Pil: højre 5">
            <a:extLst>
              <a:ext uri="{FF2B5EF4-FFF2-40B4-BE49-F238E27FC236}">
                <a16:creationId xmlns:a16="http://schemas.microsoft.com/office/drawing/2014/main" id="{1EC81B83-D551-0851-4199-62330D16957A}"/>
              </a:ext>
            </a:extLst>
          </p:cNvPr>
          <p:cNvSpPr/>
          <p:nvPr/>
        </p:nvSpPr>
        <p:spPr>
          <a:xfrm>
            <a:off x="7839420" y="5959986"/>
            <a:ext cx="1542464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Kuras – (R0)</a:t>
            </a:r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2963FA40-A57B-2522-3CE6-A39D74896102}"/>
              </a:ext>
            </a:extLst>
          </p:cNvPr>
          <p:cNvSpPr/>
          <p:nvPr/>
        </p:nvSpPr>
        <p:spPr>
          <a:xfrm>
            <a:off x="7754071" y="3773522"/>
            <a:ext cx="1635769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Fyone - RZ</a:t>
            </a:r>
          </a:p>
        </p:txBody>
      </p:sp>
      <p:sp>
        <p:nvSpPr>
          <p:cNvPr id="8" name="Pil: højre 7">
            <a:extLst>
              <a:ext uri="{FF2B5EF4-FFF2-40B4-BE49-F238E27FC236}">
                <a16:creationId xmlns:a16="http://schemas.microsoft.com/office/drawing/2014/main" id="{A96C43A5-12B7-7496-55EA-E63B6D903A99}"/>
              </a:ext>
            </a:extLst>
          </p:cNvPr>
          <p:cNvSpPr/>
          <p:nvPr/>
        </p:nvSpPr>
        <p:spPr>
          <a:xfrm>
            <a:off x="7746116" y="2635288"/>
            <a:ext cx="1635768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Janick - RY</a:t>
            </a:r>
          </a:p>
        </p:txBody>
      </p:sp>
      <p:sp>
        <p:nvSpPr>
          <p:cNvPr id="13" name="Pil: højre 12">
            <a:extLst>
              <a:ext uri="{FF2B5EF4-FFF2-40B4-BE49-F238E27FC236}">
                <a16:creationId xmlns:a16="http://schemas.microsoft.com/office/drawing/2014/main" id="{76B85138-0B75-482E-B72C-4F5CC2F4B69C}"/>
              </a:ext>
            </a:extLst>
          </p:cNvPr>
          <p:cNvSpPr/>
          <p:nvPr/>
        </p:nvSpPr>
        <p:spPr>
          <a:xfrm>
            <a:off x="7746116" y="1523625"/>
            <a:ext cx="1635768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AKV 706 - RX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D0104E27-F02F-8088-17AF-EC002C58A1F8}"/>
              </a:ext>
            </a:extLst>
          </p:cNvPr>
          <p:cNvSpPr/>
          <p:nvPr/>
        </p:nvSpPr>
        <p:spPr>
          <a:xfrm rot="5400000">
            <a:off x="9164148" y="463693"/>
            <a:ext cx="1639023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Ubehandlet</a:t>
            </a: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FE3F0929-CC1E-6412-9AF7-77804B678D45}"/>
              </a:ext>
            </a:extLst>
          </p:cNvPr>
          <p:cNvSpPr/>
          <p:nvPr/>
        </p:nvSpPr>
        <p:spPr>
          <a:xfrm rot="5400000">
            <a:off x="10122830" y="463693"/>
            <a:ext cx="1639021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Mandipropamid</a:t>
            </a:r>
          </a:p>
        </p:txBody>
      </p:sp>
      <p:sp>
        <p:nvSpPr>
          <p:cNvPr id="16" name="Pil: højre 15">
            <a:extLst>
              <a:ext uri="{FF2B5EF4-FFF2-40B4-BE49-F238E27FC236}">
                <a16:creationId xmlns:a16="http://schemas.microsoft.com/office/drawing/2014/main" id="{2DF93B71-2426-52D9-0ED7-C735EC03B284}"/>
              </a:ext>
            </a:extLst>
          </p:cNvPr>
          <p:cNvSpPr/>
          <p:nvPr/>
        </p:nvSpPr>
        <p:spPr>
          <a:xfrm rot="5400000">
            <a:off x="11042460" y="463694"/>
            <a:ext cx="1639026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Fluazinam</a:t>
            </a:r>
          </a:p>
        </p:txBody>
      </p:sp>
      <p:pic>
        <p:nvPicPr>
          <p:cNvPr id="36" name="Billede 35" descr="Et billede, der indeholder tekst, frugt, mad&#10;&#10;AI-genereret indhold kan være ukorrekt.">
            <a:extLst>
              <a:ext uri="{FF2B5EF4-FFF2-40B4-BE49-F238E27FC236}">
                <a16:creationId xmlns:a16="http://schemas.microsoft.com/office/drawing/2014/main" id="{832E3804-1C86-CC60-B84E-85CB7A1A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278" b="10674"/>
          <a:stretch>
            <a:fillRect/>
          </a:stretch>
        </p:blipFill>
        <p:spPr>
          <a:xfrm>
            <a:off x="327296" y="2010747"/>
            <a:ext cx="6345986" cy="2836506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AA0A65A2-A139-AB9D-6A6C-3FA3F756D81E}"/>
              </a:ext>
            </a:extLst>
          </p:cNvPr>
          <p:cNvSpPr txBox="1"/>
          <p:nvPr/>
        </p:nvSpPr>
        <p:spPr>
          <a:xfrm>
            <a:off x="5096830" y="6301454"/>
            <a:ext cx="19967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(Landsforsøgene 2024)</a:t>
            </a:r>
          </a:p>
        </p:txBody>
      </p:sp>
    </p:spTree>
    <p:extLst>
      <p:ext uri="{BB962C8B-B14F-4D97-AF65-F5344CB8AC3E}">
        <p14:creationId xmlns:p14="http://schemas.microsoft.com/office/powerpoint/2010/main" val="184800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8D3A6-5238-9825-2871-0493D10E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5F8C3-3A74-E872-2CF2-E37377BB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Begræns smitterisiko</a:t>
            </a:r>
            <a:br>
              <a:rPr lang="da-DK" sz="2000" dirty="0"/>
            </a:br>
            <a:endParaRPr lang="da-DK" sz="2000" dirty="0"/>
          </a:p>
        </p:txBody>
      </p:sp>
      <p:sp>
        <p:nvSpPr>
          <p:cNvPr id="4" name="Cloud">
            <a:extLst>
              <a:ext uri="{FF2B5EF4-FFF2-40B4-BE49-F238E27FC236}">
                <a16:creationId xmlns:a16="http://schemas.microsoft.com/office/drawing/2014/main" id="{DBF07BA4-F783-E69B-9F8F-765EA29803C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988132" y="1724786"/>
            <a:ext cx="5222330" cy="360569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endParaRPr lang="en-GB" altLang="en-US" dirty="0">
              <a:solidFill>
                <a:srgbClr val="005172"/>
              </a:solidFill>
            </a:endParaRPr>
          </a:p>
          <a:p>
            <a:pPr algn="ctr"/>
            <a:r>
              <a:rPr lang="en-GB" altLang="en-US" dirty="0" err="1">
                <a:solidFill>
                  <a:srgbClr val="FFFFFF"/>
                </a:solidFill>
              </a:rPr>
              <a:t>Inficeret</a:t>
            </a:r>
            <a:r>
              <a:rPr lang="en-GB" altLang="en-US" dirty="0">
                <a:solidFill>
                  <a:srgbClr val="FFFFFF"/>
                </a:solidFill>
              </a:rPr>
              <a:t> mark </a:t>
            </a:r>
            <a:r>
              <a:rPr lang="en-GB" altLang="en-US" dirty="0" err="1">
                <a:solidFill>
                  <a:srgbClr val="FFFFFF"/>
                </a:solidFill>
              </a:rPr>
              <a:t>indeholder</a:t>
            </a:r>
            <a:r>
              <a:rPr lang="en-GB" altLang="en-US" dirty="0">
                <a:solidFill>
                  <a:srgbClr val="FFFFFF"/>
                </a:solidFill>
              </a:rPr>
              <a:t>: </a:t>
            </a:r>
            <a:r>
              <a:rPr lang="en-GB" altLang="en-US" b="1" dirty="0">
                <a:solidFill>
                  <a:srgbClr val="FFFFFF"/>
                </a:solidFill>
              </a:rPr>
              <a:t>4.000.000.000.000 (4*10</a:t>
            </a:r>
            <a:r>
              <a:rPr lang="en-GB" altLang="en-US" b="1" baseline="30000" dirty="0">
                <a:solidFill>
                  <a:srgbClr val="FFFFFF"/>
                </a:solidFill>
              </a:rPr>
              <a:t>12</a:t>
            </a:r>
            <a:r>
              <a:rPr lang="en-GB" altLang="en-US" b="1" dirty="0">
                <a:solidFill>
                  <a:srgbClr val="FFFFFF"/>
                </a:solidFill>
              </a:rPr>
              <a:t> </a:t>
            </a:r>
            <a:r>
              <a:rPr lang="en-GB" altLang="en-US" dirty="0" err="1">
                <a:solidFill>
                  <a:srgbClr val="FFFFFF"/>
                </a:solidFill>
              </a:rPr>
              <a:t>sporer</a:t>
            </a:r>
            <a:r>
              <a:rPr lang="en-GB" altLang="en-US" dirty="0">
                <a:solidFill>
                  <a:srgbClr val="FFFFFF"/>
                </a:solidFill>
              </a:rPr>
              <a:t>/ha)</a:t>
            </a:r>
            <a:r>
              <a:rPr lang="da-DK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da-DK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95E11A2-FBC9-A75E-B911-B59BAE09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1061" y="4291982"/>
            <a:ext cx="2280977" cy="1640276"/>
          </a:xfrm>
          <a:prstGeom prst="rect">
            <a:avLst/>
          </a:prstGeom>
        </p:spPr>
      </p:pic>
      <p:sp>
        <p:nvSpPr>
          <p:cNvPr id="8" name="Pil: bøjet nedad 7">
            <a:extLst>
              <a:ext uri="{FF2B5EF4-FFF2-40B4-BE49-F238E27FC236}">
                <a16:creationId xmlns:a16="http://schemas.microsoft.com/office/drawing/2014/main" id="{AA1E8A7E-7552-0878-6179-F33FA81E9ADF}"/>
              </a:ext>
            </a:extLst>
          </p:cNvPr>
          <p:cNvSpPr/>
          <p:nvPr/>
        </p:nvSpPr>
        <p:spPr>
          <a:xfrm rot="2280639">
            <a:off x="6185734" y="3041318"/>
            <a:ext cx="3189228" cy="1096104"/>
          </a:xfrm>
          <a:prstGeom prst="curved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b="1" dirty="0" err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FDF3F03-352B-B343-FF2E-174EBD3F0F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319" y="4350917"/>
            <a:ext cx="2280977" cy="1640276"/>
          </a:xfrm>
          <a:prstGeom prst="rect">
            <a:avLst/>
          </a:prstGeom>
        </p:spPr>
      </p:pic>
      <p:sp>
        <p:nvSpPr>
          <p:cNvPr id="7" name="Pil: bøjet nedad 6">
            <a:extLst>
              <a:ext uri="{FF2B5EF4-FFF2-40B4-BE49-F238E27FC236}">
                <a16:creationId xmlns:a16="http://schemas.microsoft.com/office/drawing/2014/main" id="{91D27612-8217-46FF-5BC7-8030CBDB912B}"/>
              </a:ext>
            </a:extLst>
          </p:cNvPr>
          <p:cNvSpPr/>
          <p:nvPr/>
        </p:nvSpPr>
        <p:spPr>
          <a:xfrm rot="19182792">
            <a:off x="1467629" y="3077928"/>
            <a:ext cx="2423863" cy="668116"/>
          </a:xfrm>
          <a:prstGeom prst="curved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b="1" dirty="0" err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AD8B804-8E89-037D-FFA9-7FB636137D09}"/>
              </a:ext>
            </a:extLst>
          </p:cNvPr>
          <p:cNvSpPr/>
          <p:nvPr/>
        </p:nvSpPr>
        <p:spPr>
          <a:xfrm>
            <a:off x="2415748" y="5000857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E6F978-00BE-46E9-AD42-8A7893840C66}"/>
              </a:ext>
            </a:extLst>
          </p:cNvPr>
          <p:cNvSpPr/>
          <p:nvPr/>
        </p:nvSpPr>
        <p:spPr>
          <a:xfrm>
            <a:off x="2054967" y="5451837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E4604B5-0557-A499-25EC-81EA57EB1B03}"/>
              </a:ext>
            </a:extLst>
          </p:cNvPr>
          <p:cNvSpPr/>
          <p:nvPr/>
        </p:nvSpPr>
        <p:spPr>
          <a:xfrm>
            <a:off x="2487283" y="5259007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B5526E6-1837-EAE5-E418-EC09D73A46D1}"/>
              </a:ext>
            </a:extLst>
          </p:cNvPr>
          <p:cNvSpPr/>
          <p:nvPr/>
        </p:nvSpPr>
        <p:spPr>
          <a:xfrm>
            <a:off x="2732991" y="569131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7B15995D-F929-C80D-D63A-1A576690E19B}"/>
              </a:ext>
            </a:extLst>
          </p:cNvPr>
          <p:cNvSpPr txBox="1"/>
          <p:nvPr/>
        </p:nvSpPr>
        <p:spPr>
          <a:xfrm>
            <a:off x="7466112" y="6280417"/>
            <a:ext cx="270747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100" dirty="0">
                <a:solidFill>
                  <a:schemeClr val="bg1">
                    <a:lumMod val="50000"/>
                  </a:schemeClr>
                </a:solidFill>
              </a:rPr>
              <a:t>Kilde: Modificeret efter Geert Kessel, WUR 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D2BE2E9-0B6C-C5E2-5E00-8344C0716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3" y="925742"/>
            <a:ext cx="1687644" cy="2241954"/>
          </a:xfrm>
          <a:prstGeom prst="rect">
            <a:avLst/>
          </a:prstGeom>
        </p:spPr>
      </p:pic>
      <p:pic>
        <p:nvPicPr>
          <p:cNvPr id="16" name="Grafik 15" descr="Terninger kontur">
            <a:extLst>
              <a:ext uri="{FF2B5EF4-FFF2-40B4-BE49-F238E27FC236}">
                <a16:creationId xmlns:a16="http://schemas.microsoft.com/office/drawing/2014/main" id="{29DA892E-8397-10A2-1DA4-612DD925C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01" y="2890324"/>
            <a:ext cx="1245862" cy="1245862"/>
          </a:xfrm>
          <a:prstGeom prst="rect">
            <a:avLst/>
          </a:prstGeom>
        </p:spPr>
      </p:pic>
      <p:pic>
        <p:nvPicPr>
          <p:cNvPr id="17" name="Billede 16" descr="Et billede, der indeholder tegning, skitse, Stregtegning, blæk/sværte&#10;&#10;AI-genereret indhold kan være ukorrekt.">
            <a:extLst>
              <a:ext uri="{FF2B5EF4-FFF2-40B4-BE49-F238E27FC236}">
                <a16:creationId xmlns:a16="http://schemas.microsoft.com/office/drawing/2014/main" id="{15413C98-083A-1588-8D40-6988808D6D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12017" r="5675" b="13442"/>
          <a:stretch>
            <a:fillRect/>
          </a:stretch>
        </p:blipFill>
        <p:spPr>
          <a:xfrm>
            <a:off x="10261097" y="1030467"/>
            <a:ext cx="1021497" cy="1343042"/>
          </a:xfrm>
          <a:prstGeom prst="rect">
            <a:avLst/>
          </a:prstGeom>
        </p:spPr>
      </p:pic>
      <p:pic>
        <p:nvPicPr>
          <p:cNvPr id="18" name="Billede 17" descr="Et billede, der indeholder tekst, frugt, mad&#10;&#10;AI-genereret indhold kan være ukorrekt.">
            <a:extLst>
              <a:ext uri="{FF2B5EF4-FFF2-40B4-BE49-F238E27FC236}">
                <a16:creationId xmlns:a16="http://schemas.microsoft.com/office/drawing/2014/main" id="{C51C3194-1180-B18C-8E65-6BA06AC5B4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551" t="22278" r="18183" b="40339"/>
          <a:stretch>
            <a:fillRect/>
          </a:stretch>
        </p:blipFill>
        <p:spPr>
          <a:xfrm>
            <a:off x="9766921" y="4517740"/>
            <a:ext cx="742130" cy="1137053"/>
          </a:xfrm>
          <a:prstGeom prst="rect">
            <a:avLst/>
          </a:prstGeom>
        </p:spPr>
      </p:pic>
      <p:pic>
        <p:nvPicPr>
          <p:cNvPr id="19" name="Billede 18" descr="Et billede, der indeholder tekst, frugt, mad&#10;&#10;AI-genereret indhold kan være ukorrekt.">
            <a:extLst>
              <a:ext uri="{FF2B5EF4-FFF2-40B4-BE49-F238E27FC236}">
                <a16:creationId xmlns:a16="http://schemas.microsoft.com/office/drawing/2014/main" id="{A3EE8020-1F5A-52FE-2274-CF623D82DB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163" t="22277" r="73406" b="31076"/>
          <a:stretch>
            <a:fillRect/>
          </a:stretch>
        </p:blipFill>
        <p:spPr>
          <a:xfrm>
            <a:off x="10591153" y="2663837"/>
            <a:ext cx="842987" cy="1698836"/>
          </a:xfrm>
          <a:prstGeom prst="rect">
            <a:avLst/>
          </a:prstGeom>
        </p:spPr>
      </p:pic>
      <p:pic>
        <p:nvPicPr>
          <p:cNvPr id="21" name="Billede 20" descr="Et billede, der indeholder gul, cirkel, design, illustration/afbildning&#10;&#10;AI-genereret indhold kan være ukorrekt.">
            <a:extLst>
              <a:ext uri="{FF2B5EF4-FFF2-40B4-BE49-F238E27FC236}">
                <a16:creationId xmlns:a16="http://schemas.microsoft.com/office/drawing/2014/main" id="{91F562C5-BE24-6AA3-EF73-46289B2B40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t="17631" r="11313" b="24368"/>
          <a:stretch>
            <a:fillRect/>
          </a:stretch>
        </p:blipFill>
        <p:spPr>
          <a:xfrm>
            <a:off x="8551993" y="1049308"/>
            <a:ext cx="1367573" cy="15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67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7975E-2053-2BDF-6339-91A1D9B89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C55EF-7E6A-2D4D-51E0-E86A0CD2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Knoldsmitte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8DC622D-EA11-D7F3-5A94-AA2AE41A64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36116E3-DC05-1CB5-E30A-A2D3DAC2B58E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09E57BA9-FB80-4702-6B4F-A143D9C25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AD9BA799-5108-49DC-7254-F4D3AC9643A8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1967B242-F50C-8945-44F1-118D6BE8E8CF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9D47900C-4779-D0EB-3C92-4F6117DD0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375348"/>
              </p:ext>
            </p:extLst>
          </p:nvPr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9D47900C-4779-D0EB-3C92-4F6117DD0F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9508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103BE-D815-072D-FD62-A13C62E18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F169D-75A8-1261-8CF1-DF428072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Jordsmitte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BE163B7-49ED-CB92-5D43-95323780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D717A4C-9E97-0A6B-D10F-FF2372F7DEA5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0A5C2334-9887-598D-8F61-D21AB1140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093069F5-2A76-AD1B-75A8-561271CC57C8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1E983CAA-CF17-C072-CC2C-5094FF6A191D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5890E0AA-0209-792E-1D61-FF092BE41E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5890E0AA-0209-792E-1D61-FF092BE41E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9EF76365-4C67-071D-858A-D71C7DAE4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325C089-5E17-1F0E-7AAA-603DE3C5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5F8AD41-DF9A-3CF3-84AE-0E300730A684}"/>
              </a:ext>
            </a:extLst>
          </p:cNvPr>
          <p:cNvCxnSpPr>
            <a:cxnSpLocks/>
          </p:cNvCxnSpPr>
          <p:nvPr/>
        </p:nvCxnSpPr>
        <p:spPr>
          <a:xfrm flipV="1">
            <a:off x="2034444" y="4811486"/>
            <a:ext cx="1394556" cy="8786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06156839-AA35-0646-FEE8-95D062A7CED2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234842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30648-0CC8-1227-50E4-71AAF8CE4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DCA2F-D515-CB4B-001D-3D27E6D5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Sekundær spredning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2148C75-E657-1908-F7DB-F4448435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42FE6F33-BD00-F050-34B3-44FD70335164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EFB5EA22-C0C0-30C3-5E27-B557B4414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FAD3D66B-B36B-7F57-DE9B-9DE426880804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8CAF3047-E944-FCF7-036D-36DB133D0ACF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56ECAFC9-80B3-6337-FB27-554FC8C43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F7FD7FFF-17A4-F50C-F4A5-DD34A9DF31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1C6B3F82-2895-FB5F-DE56-93771D501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823ECD6-63A7-91F3-5DB2-56E9343F0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AEA6FB3E-8471-FD49-00E7-16CF1D7BEB8D}"/>
              </a:ext>
            </a:extLst>
          </p:cNvPr>
          <p:cNvCxnSpPr>
            <a:cxnSpLocks/>
          </p:cNvCxnSpPr>
          <p:nvPr/>
        </p:nvCxnSpPr>
        <p:spPr>
          <a:xfrm flipV="1">
            <a:off x="2034444" y="4811486"/>
            <a:ext cx="1394556" cy="8786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10785C1-1F66-C56B-6A27-91A9C79CF4AD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5" name="Billede 14" descr="Et billede, der indeholder udendørs, Plantesygdomme, blad, grøn&#10;&#10;AI-genereret indhold kan være ukorrekt.">
            <a:extLst>
              <a:ext uri="{FF2B5EF4-FFF2-40B4-BE49-F238E27FC236}">
                <a16:creationId xmlns:a16="http://schemas.microsoft.com/office/drawing/2014/main" id="{4A316185-4994-9216-39C8-2720E1D28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1" y="1167897"/>
            <a:ext cx="2450463" cy="1633642"/>
          </a:xfrm>
          <a:prstGeom prst="rect">
            <a:avLst/>
          </a:prstGeom>
        </p:spPr>
      </p:pic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788768CF-C5FF-1A85-CAB4-96D1D0FA1FDD}"/>
              </a:ext>
            </a:extLst>
          </p:cNvPr>
          <p:cNvCxnSpPr>
            <a:cxnSpLocks/>
          </p:cNvCxnSpPr>
          <p:nvPr/>
        </p:nvCxnSpPr>
        <p:spPr>
          <a:xfrm>
            <a:off x="2233121" y="2273435"/>
            <a:ext cx="1629752" cy="105597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439BC85C-8A18-87AE-E9DA-1F32857C4ABA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282735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7E2E-DC88-5AEC-35C9-2F0839C33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85180-9683-13DC-5DEE-81CB70D9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Spildkartofler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2B33501-1A40-0135-E369-A58D0C3658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D3F726AA-CF53-7586-4066-F1E810AB8349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E0AC0B7A-1BAF-86C5-C7D8-0E069F441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5A88DD15-A10F-7768-FF2C-BB2E209F6C74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13D9C2D3-592B-82F6-BD28-C7A1313419EC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D9072D3D-D7F2-15A1-E35F-79593DDDC3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56ECAFC9-80B3-6337-FB27-554FC8C43A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4F28F699-6979-5A4B-E22C-85833FE88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4C63A48-C92F-77CA-B722-8D80EA1F6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0D6AA03C-E561-FEF7-3855-193EC5F1FE4C}"/>
              </a:ext>
            </a:extLst>
          </p:cNvPr>
          <p:cNvCxnSpPr>
            <a:cxnSpLocks/>
          </p:cNvCxnSpPr>
          <p:nvPr/>
        </p:nvCxnSpPr>
        <p:spPr>
          <a:xfrm flipV="1">
            <a:off x="2034444" y="4811486"/>
            <a:ext cx="1394556" cy="8786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94C0C855-32CF-F055-DC07-A4C75257A64B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37F034B0-1A51-8BF1-33D9-16C73DB92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39786E76-BFF6-28FC-B19F-C8BC242EA6B9}"/>
              </a:ext>
            </a:extLst>
          </p:cNvPr>
          <p:cNvCxnSpPr>
            <a:cxnSpLocks/>
          </p:cNvCxnSpPr>
          <p:nvPr/>
        </p:nvCxnSpPr>
        <p:spPr>
          <a:xfrm flipH="1" flipV="1">
            <a:off x="6405480" y="4579713"/>
            <a:ext cx="1884505" cy="4330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59EFD389-0C8C-081F-AC28-5301F0FCB5D8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5" name="Billede 14" descr="Et billede, der indeholder udendørs, Plantesygdomme, blad, grøn&#10;&#10;AI-genereret indhold kan være ukorrekt.">
            <a:extLst>
              <a:ext uri="{FF2B5EF4-FFF2-40B4-BE49-F238E27FC236}">
                <a16:creationId xmlns:a16="http://schemas.microsoft.com/office/drawing/2014/main" id="{A4298378-6D7F-5FDD-D670-EE9F44F89D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1" y="1167897"/>
            <a:ext cx="2450463" cy="1633642"/>
          </a:xfrm>
          <a:prstGeom prst="rect">
            <a:avLst/>
          </a:prstGeom>
        </p:spPr>
      </p:pic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73291A36-8E23-73AC-3786-9A52A1D13254}"/>
              </a:ext>
            </a:extLst>
          </p:cNvPr>
          <p:cNvCxnSpPr>
            <a:cxnSpLocks/>
          </p:cNvCxnSpPr>
          <p:nvPr/>
        </p:nvCxnSpPr>
        <p:spPr>
          <a:xfrm>
            <a:off x="2233121" y="2273435"/>
            <a:ext cx="1629752" cy="105597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4DCDBA6F-A741-1D09-3033-33257C40FDB7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059406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B54BA-77E5-A647-F5FB-7ECAE424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skal vi igennem?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561091-48BF-122D-2474-9138587CF5A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63296"/>
            <a:ext cx="11104642" cy="4148139"/>
          </a:xfrm>
        </p:spPr>
        <p:txBody>
          <a:bodyPr/>
          <a:lstStyle/>
          <a:p>
            <a:r>
              <a:rPr lang="da-DK" sz="2000" dirty="0"/>
              <a:t>Hvorfor har der været fokus på svampemidler</a:t>
            </a:r>
          </a:p>
          <a:p>
            <a:r>
              <a:rPr lang="da-DK" sz="2000" dirty="0"/>
              <a:t>Betydning af kartoffelskimmel</a:t>
            </a:r>
          </a:p>
          <a:p>
            <a:r>
              <a:rPr lang="da-DK" sz="2000" dirty="0"/>
              <a:t>Principper for forebyggende strategi</a:t>
            </a:r>
          </a:p>
          <a:p>
            <a:r>
              <a:rPr lang="da-DK" sz="2000" dirty="0"/>
              <a:t>Strategi 2027?</a:t>
            </a:r>
          </a:p>
          <a:p>
            <a:r>
              <a:rPr lang="da-DK" sz="2000" dirty="0"/>
              <a:t>Risiko for udvikling af nye genotyper</a:t>
            </a:r>
          </a:p>
          <a:p>
            <a:r>
              <a:rPr lang="da-DK" sz="2000" dirty="0"/>
              <a:t>Synergi mellem svampemidler og R-gener</a:t>
            </a:r>
          </a:p>
          <a:p>
            <a:r>
              <a:rPr lang="da-DK" sz="2000" dirty="0"/>
              <a:t>Betydning af smittetryk</a:t>
            </a:r>
          </a:p>
          <a:p>
            <a:r>
              <a:rPr lang="da-DK" sz="2000" dirty="0"/>
              <a:t>Konklusion</a:t>
            </a:r>
          </a:p>
        </p:txBody>
      </p:sp>
      <p:pic>
        <p:nvPicPr>
          <p:cNvPr id="4" name="Billede 3" descr="Et billede, der indeholder udendørs, øgle, krybdyr, pattedyr&#10;&#10;Automatisk genereret beskrivelse">
            <a:extLst>
              <a:ext uri="{FF2B5EF4-FFF2-40B4-BE49-F238E27FC236}">
                <a16:creationId xmlns:a16="http://schemas.microsoft.com/office/drawing/2014/main" id="{7AD9A3BB-4140-CAF6-0DD2-47F5A3FC0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r="24621" b="8166"/>
          <a:stretch/>
        </p:blipFill>
        <p:spPr>
          <a:xfrm rot="5400000">
            <a:off x="5989855" y="381397"/>
            <a:ext cx="6858000" cy="60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1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1A493-FFB6-7506-180D-399A21B0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91D23-751A-4EDB-5215-D8251C98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Affaldsdynger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B3915FB-B7BF-B841-60DD-11FDE4EE1D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8BFF0396-6EC2-62A6-CBA4-81F48B4086C7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B5B0D0B3-6662-22C6-F82F-B5306CB5C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F15088C0-8889-E6FE-B92D-E1A724B004A1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4C49A020-69F8-BCDC-9230-D15CA48C3EBF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11B2A14E-3A23-49D8-5173-A55AF1E7D8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D9072D3D-D7F2-15A1-E35F-79593DDDC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E02F8818-DAC1-C1B9-51B4-561C45A7E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AEBBFA3-764B-218E-0F97-5782CECD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B4C42D16-1EFC-0F07-E452-D8BC056DC902}"/>
              </a:ext>
            </a:extLst>
          </p:cNvPr>
          <p:cNvCxnSpPr>
            <a:cxnSpLocks/>
          </p:cNvCxnSpPr>
          <p:nvPr/>
        </p:nvCxnSpPr>
        <p:spPr>
          <a:xfrm flipV="1">
            <a:off x="2034444" y="4811486"/>
            <a:ext cx="1394556" cy="8786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900B31DD-7913-C866-3AD6-8A5BF19C2FFE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2561C3A1-FE88-34E4-70D3-EEE9CAD57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6B1E7E75-7DBB-281F-2902-D9D065EAAB04}"/>
              </a:ext>
            </a:extLst>
          </p:cNvPr>
          <p:cNvCxnSpPr>
            <a:cxnSpLocks/>
          </p:cNvCxnSpPr>
          <p:nvPr/>
        </p:nvCxnSpPr>
        <p:spPr>
          <a:xfrm flipH="1" flipV="1">
            <a:off x="6405480" y="4579713"/>
            <a:ext cx="1884505" cy="4330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3B8228C9-12BC-1AC2-FCF9-141A836CE29B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B62FDFDE-C48A-44E3-C957-EA2D1305F2F7}"/>
              </a:ext>
            </a:extLst>
          </p:cNvPr>
          <p:cNvCxnSpPr>
            <a:cxnSpLocks/>
          </p:cNvCxnSpPr>
          <p:nvPr/>
        </p:nvCxnSpPr>
        <p:spPr>
          <a:xfrm flipH="1">
            <a:off x="5986732" y="2804615"/>
            <a:ext cx="1513400" cy="8876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2EA33F35-2A86-C084-E09B-8715FDA29433}"/>
              </a:ext>
            </a:extLst>
          </p:cNvPr>
          <p:cNvSpPr/>
          <p:nvPr/>
        </p:nvSpPr>
        <p:spPr>
          <a:xfrm>
            <a:off x="5772125" y="3777218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5" name="Billede 14" descr="Et billede, der indeholder udendørs, Plantesygdomme, blad, grøn&#10;&#10;AI-genereret indhold kan være ukorrekt.">
            <a:extLst>
              <a:ext uri="{FF2B5EF4-FFF2-40B4-BE49-F238E27FC236}">
                <a16:creationId xmlns:a16="http://schemas.microsoft.com/office/drawing/2014/main" id="{960DB292-E740-A0AA-15A6-4D2C239784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1" y="1167897"/>
            <a:ext cx="2450463" cy="1633642"/>
          </a:xfrm>
          <a:prstGeom prst="rect">
            <a:avLst/>
          </a:prstGeom>
        </p:spPr>
      </p:pic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70CE0233-CCA9-8A94-E6AC-319F90BA5E0E}"/>
              </a:ext>
            </a:extLst>
          </p:cNvPr>
          <p:cNvCxnSpPr>
            <a:cxnSpLocks/>
          </p:cNvCxnSpPr>
          <p:nvPr/>
        </p:nvCxnSpPr>
        <p:spPr>
          <a:xfrm>
            <a:off x="2233121" y="2273435"/>
            <a:ext cx="1629752" cy="105597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228E11C3-292D-BC87-D733-1184F7180E63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47F66D92-863F-A393-0508-AC1AC30FE6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27318" y="796319"/>
            <a:ext cx="2370697" cy="29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87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99F5-8796-F414-C980-CD82ADA1D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230BC-F16F-C142-CB8E-50754C05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Begræns smitterisiko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D95F930-B943-A87F-71E4-B5971D55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3D15A627-705F-BD5B-91CF-DD33C5C4B268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793C4C6B-11B2-351C-CA71-B0C753C3E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BA4D5E6F-BD44-C83A-6A10-BBD9C73D4DE0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DD43633D-87BB-1079-EF9B-D97281DF43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FEBF47D8-EAA9-757D-6D04-CBCA9C2944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127BD854-A04E-EA6D-A962-DDBFBB5F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D1F644D-873A-C657-8555-08B9F92B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BB38132-9C50-CE7C-7846-C6F8BBEC83EF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D670F8A9-D4F4-C91F-933C-C45FEE1C8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BD4E33C-3F6A-9AB5-A726-ABD15E45BFA7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90E494C-8625-8D80-02D6-87C77F675188}"/>
              </a:ext>
            </a:extLst>
          </p:cNvPr>
          <p:cNvSpPr/>
          <p:nvPr/>
        </p:nvSpPr>
        <p:spPr>
          <a:xfrm>
            <a:off x="5772125" y="3777218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5" name="Billede 14" descr="Et billede, der indeholder udendørs, Plantesygdomme, blad, grøn&#10;&#10;AI-genereret indhold kan være ukorrekt.">
            <a:extLst>
              <a:ext uri="{FF2B5EF4-FFF2-40B4-BE49-F238E27FC236}">
                <a16:creationId xmlns:a16="http://schemas.microsoft.com/office/drawing/2014/main" id="{A845961E-7718-24B6-0EB7-676FE10A74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1" y="1167897"/>
            <a:ext cx="2450463" cy="1633642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3DEC4E8-0A44-9A91-3936-B3A625CE21EA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4C50BB79-86A5-88C6-2161-704978B14C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27318" y="796319"/>
            <a:ext cx="2370697" cy="295423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392C598-A8F7-F043-FC46-527AFDA8AE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9600" y="1044000"/>
            <a:ext cx="3081600" cy="30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FDD5C-96F5-1424-070E-F7E729BFD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BAD39-43D0-9894-E963-3DCAB69F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Begræns smitterisiko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57F8434-570A-6947-A85D-0D8DC32A80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CA902D41-EAEF-1CB5-87C5-BE470E9F23E0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AE490901-4570-562D-769E-6761CADB3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051F0BB1-6CA1-0C6E-CB77-A92B0F34D77F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2F2A055A-C755-BE94-766D-FD1836D625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1183C10D-9F1D-8AE1-3008-61DB666B20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D89B8016-6903-8A9C-B336-66E974E77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D9C09C6-BDBE-C6F5-F5E2-FEB5C38E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8960508-1D2F-8884-DBEC-91A10DC4E6E1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6F9B6656-806B-4F93-CD18-A88381B80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D35FE9B-B85C-7A13-DD33-85B9E77D986B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AE9E639-6D84-28B0-295D-3196D11B81F0}"/>
              </a:ext>
            </a:extLst>
          </p:cNvPr>
          <p:cNvSpPr/>
          <p:nvPr/>
        </p:nvSpPr>
        <p:spPr>
          <a:xfrm>
            <a:off x="5772125" y="3777218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5" name="Billede 14" descr="Et billede, der indeholder udendørs, Plantesygdomme, blad, grøn&#10;&#10;AI-genereret indhold kan være ukorrekt.">
            <a:extLst>
              <a:ext uri="{FF2B5EF4-FFF2-40B4-BE49-F238E27FC236}">
                <a16:creationId xmlns:a16="http://schemas.microsoft.com/office/drawing/2014/main" id="{A38EFAB9-93D4-DB37-8F42-65806E288D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1" y="1167897"/>
            <a:ext cx="2450463" cy="1633642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E1FB7367-BA12-F336-F2DB-A357D23423BB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9" name="Billede 18" descr="Et billede, der indeholder tekst, cirkel, Varemærke, logo&#10;&#10;AI-genereret indhold kan være ukorrekt.">
            <a:extLst>
              <a:ext uri="{FF2B5EF4-FFF2-40B4-BE49-F238E27FC236}">
                <a16:creationId xmlns:a16="http://schemas.microsoft.com/office/drawing/2014/main" id="{CDD3BECA-57C5-4EF8-EC64-C066AC1ACA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76" y="1044508"/>
            <a:ext cx="3080782" cy="3080782"/>
          </a:xfrm>
          <a:prstGeom prst="rect">
            <a:avLst/>
          </a:prstGeom>
        </p:spPr>
      </p:pic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28DCCBD4-5858-C52E-30DE-C90CA656CF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27318" y="796319"/>
            <a:ext cx="2370697" cy="29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9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1E88-5CBD-BB57-4393-5C305058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0B3AA-D354-7E4F-F71D-FDBAA1601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Alt handler om sandsynlighed</a:t>
            </a:r>
            <a:br>
              <a:rPr lang="da-DK" dirty="0"/>
            </a:br>
            <a:r>
              <a:rPr lang="da-DK" sz="2000" dirty="0"/>
              <a:t>Begræns smitterisiko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E0176D9-3DAD-B701-0B3F-7144DF1B80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ED91E932-074D-99BC-8A18-ED7D36E26F47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2BFB1E29-FFCC-0931-DAA8-5630BCFF9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4F0BB64B-6936-7C93-84D9-CD019E4C4058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FEBF47D8-EAA9-757D-6D04-CBCA9C2944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2F2A055A-C755-BE94-766D-FD1836D625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61FED895-E662-32A5-1F7A-D91F77E87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C7C4868-C4FE-B2D3-B19A-4905342F5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B578216-B4DF-12FE-F4FB-5164A4629B82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7D2780D3-4A15-5C0E-7320-70D7FE671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2C78774-4B5E-7953-1448-FEE47BFCEA3D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783FA97-7CAD-DE9D-0BDE-AA5796E89035}"/>
              </a:ext>
            </a:extLst>
          </p:cNvPr>
          <p:cNvSpPr/>
          <p:nvPr/>
        </p:nvSpPr>
        <p:spPr>
          <a:xfrm>
            <a:off x="5772125" y="3777218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5" name="Billede 14" descr="Et billede, der indeholder udendørs, Plantesygdomme, blad, grøn&#10;&#10;AI-genereret indhold kan være ukorrekt.">
            <a:extLst>
              <a:ext uri="{FF2B5EF4-FFF2-40B4-BE49-F238E27FC236}">
                <a16:creationId xmlns:a16="http://schemas.microsoft.com/office/drawing/2014/main" id="{2E9898FA-A7AF-E440-EC76-873B50F1D7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1" y="1167897"/>
            <a:ext cx="2450463" cy="1633642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C4A718F2-B3CD-C6CC-0F02-F6EBA985E59B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6DBCD011-0B42-BC08-BF2C-521CC93F78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27318" y="796319"/>
            <a:ext cx="2370697" cy="295423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C9E986B-3C26-941E-46BF-11ED969AA2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9600" y="1044000"/>
            <a:ext cx="3081600" cy="30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7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3C900-F29F-8E55-F426-5403B2213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DCB15-A97C-10D0-7095-D4ACA45E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Konklusion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96AE4A8-71DD-1861-49E7-1DEC6ED5C2D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Få fungicider til rådighed som primære svampemiddel – under kritisk mængde</a:t>
            </a:r>
          </a:p>
          <a:p>
            <a:r>
              <a:rPr lang="da-DK" dirty="0"/>
              <a:t>God effekt af blandings- og alterneringsstrategi</a:t>
            </a:r>
          </a:p>
          <a:p>
            <a:r>
              <a:rPr lang="da-DK" dirty="0"/>
              <a:t>Synergieffekt mellem svampemidler og resistente sorter</a:t>
            </a:r>
          </a:p>
          <a:p>
            <a:r>
              <a:rPr lang="da-DK" dirty="0"/>
              <a:t>Behov for robuste sorter med både vertikal og horisontal resistens (NGT)</a:t>
            </a:r>
          </a:p>
          <a:p>
            <a:r>
              <a:rPr lang="da-DK" dirty="0"/>
              <a:t>Behov for svampemidler til at beskytte resistensgener, men i mindre mængde</a:t>
            </a:r>
          </a:p>
          <a:p>
            <a:r>
              <a:rPr lang="da-DK" dirty="0"/>
              <a:t>Behov for resistente sorter og </a:t>
            </a:r>
            <a:r>
              <a:rPr lang="da-DK" dirty="0" err="1"/>
              <a:t>anti</a:t>
            </a:r>
            <a:r>
              <a:rPr lang="da-DK" dirty="0"/>
              <a:t>-resistensstrategier til at beskytte virkemekanismer i svampemidler</a:t>
            </a:r>
          </a:p>
          <a:p>
            <a:r>
              <a:rPr lang="da-DK" dirty="0"/>
              <a:t>Nedsættelse af smittetryk - udvikle og indførelse af IPM/godt landmandskab </a:t>
            </a:r>
          </a:p>
          <a:p>
            <a:r>
              <a:rPr lang="da-DK" dirty="0"/>
              <a:t>Fremtiden er ikke til at spå om!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DD9A4B8-5B3A-CF84-EA37-2D6BD7E5F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361" y="5005357"/>
            <a:ext cx="1651517" cy="16515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278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ADD93D3-D0E0-6B3B-34A2-BCA4B242E620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rgbClr val="081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7" name="Pladsholder til indhold 6" descr="Et billede, der indeholder plante, udendørs, blomst, træ&#10;&#10;Automatisk genereret beskrivelse">
            <a:extLst>
              <a:ext uri="{FF2B5EF4-FFF2-40B4-BE49-F238E27FC236}">
                <a16:creationId xmlns:a16="http://schemas.microsoft.com/office/drawing/2014/main" id="{FA37C53C-FE80-FB3F-D92A-F67F0081CD5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4" y="-89776"/>
            <a:ext cx="9653164" cy="7239876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83817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88F63-7A45-45CD-C266-347C3CA1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F2D9A48A-5CAC-47EE-1B97-6DB87FA7FDAF}"/>
              </a:ext>
            </a:extLst>
          </p:cNvPr>
          <p:cNvSpPr/>
          <p:nvPr/>
        </p:nvSpPr>
        <p:spPr>
          <a:xfrm>
            <a:off x="0" y="1202589"/>
            <a:ext cx="12190413" cy="457835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7" name="Pladsholder til indhold 10">
            <a:extLst>
              <a:ext uri="{FF2B5EF4-FFF2-40B4-BE49-F238E27FC236}">
                <a16:creationId xmlns:a16="http://schemas.microsoft.com/office/drawing/2014/main" id="{755A69A0-DF55-2FA3-A2B0-BB5158249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1" y="2204635"/>
            <a:ext cx="3418303" cy="203870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F516F1C-6FC4-5145-EEDD-65901A935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9" t="9376" r="5517" b="8628"/>
          <a:stretch/>
        </p:blipFill>
        <p:spPr>
          <a:xfrm>
            <a:off x="4513448" y="2204637"/>
            <a:ext cx="3004588" cy="2044864"/>
          </a:xfrm>
          <a:prstGeom prst="rect">
            <a:avLst/>
          </a:prstGeom>
        </p:spPr>
      </p:pic>
      <p:pic>
        <p:nvPicPr>
          <p:cNvPr id="9" name="Billede 8" descr="Et billede, der indeholder græs&#10;&#10;Automatisk genereret beskrivelse">
            <a:extLst>
              <a:ext uri="{FF2B5EF4-FFF2-40B4-BE49-F238E27FC236}">
                <a16:creationId xmlns:a16="http://schemas.microsoft.com/office/drawing/2014/main" id="{AB1C1F5E-3497-5119-BAB1-9C5E54F8D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70" y="2197960"/>
            <a:ext cx="3509245" cy="205102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257B6A94-D6B3-71AE-8110-FEE2F4985D14}"/>
              </a:ext>
            </a:extLst>
          </p:cNvPr>
          <p:cNvSpPr txBox="1"/>
          <p:nvPr/>
        </p:nvSpPr>
        <p:spPr>
          <a:xfrm>
            <a:off x="1003028" y="1483746"/>
            <a:ext cx="248862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1880 -1944</a:t>
            </a:r>
            <a:endParaRPr lang="da-DK" sz="2200" dirty="0">
              <a:solidFill>
                <a:schemeClr val="tx2"/>
              </a:solidFill>
            </a:endParaRPr>
          </a:p>
          <a:p>
            <a:pPr algn="ctr"/>
            <a:r>
              <a:rPr lang="da-DK" dirty="0"/>
              <a:t>1-2 behandlinger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3347D3DD-08B6-338E-E222-9F8961A21A01}"/>
              </a:ext>
            </a:extLst>
          </p:cNvPr>
          <p:cNvSpPr txBox="1"/>
          <p:nvPr/>
        </p:nvSpPr>
        <p:spPr>
          <a:xfrm>
            <a:off x="4494677" y="1477952"/>
            <a:ext cx="30147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1962</a:t>
            </a:r>
            <a:r>
              <a:rPr lang="da-DK" sz="22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a-DK" dirty="0"/>
              <a:t>2 behandlinger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C843E7A-44C6-B729-B7B8-FA2A1C3C4CE6}"/>
              </a:ext>
            </a:extLst>
          </p:cNvPr>
          <p:cNvSpPr txBox="1"/>
          <p:nvPr/>
        </p:nvSpPr>
        <p:spPr>
          <a:xfrm>
            <a:off x="8017470" y="1464578"/>
            <a:ext cx="35092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2023-2025</a:t>
            </a:r>
            <a:r>
              <a:rPr lang="da-DK" dirty="0"/>
              <a:t> </a:t>
            </a:r>
          </a:p>
          <a:p>
            <a:pPr algn="ctr"/>
            <a:r>
              <a:rPr lang="da-DK" dirty="0"/>
              <a:t>10-14 behandlinger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AA52507-B600-0A9F-BE0C-1378C9667ECA}"/>
              </a:ext>
            </a:extLst>
          </p:cNvPr>
          <p:cNvSpPr txBox="1"/>
          <p:nvPr/>
        </p:nvSpPr>
        <p:spPr>
          <a:xfrm>
            <a:off x="576940" y="4548465"/>
            <a:ext cx="3418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600" dirty="0"/>
              <a:t>Bordeauxvæske</a:t>
            </a:r>
            <a:endParaRPr lang="da-DK" sz="1600" b="1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13534FE-E536-EBF3-B992-31FC182364D3}"/>
              </a:ext>
            </a:extLst>
          </p:cNvPr>
          <p:cNvSpPr txBox="1"/>
          <p:nvPr/>
        </p:nvSpPr>
        <p:spPr>
          <a:xfrm>
            <a:off x="4268120" y="4533424"/>
            <a:ext cx="31942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600" dirty="0"/>
              <a:t>Mancozeb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F41E686-A3AD-21DF-A0F7-E35081D8E0F0}"/>
              </a:ext>
            </a:extLst>
          </p:cNvPr>
          <p:cNvSpPr txBox="1"/>
          <p:nvPr/>
        </p:nvSpPr>
        <p:spPr>
          <a:xfrm>
            <a:off x="9186854" y="4495212"/>
            <a:ext cx="37590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Fluazinam</a:t>
            </a:r>
          </a:p>
          <a:p>
            <a:r>
              <a:rPr lang="da-DK" sz="1600" dirty="0"/>
              <a:t>Oxathiapiprolin</a:t>
            </a:r>
          </a:p>
          <a:p>
            <a:r>
              <a:rPr lang="da-DK" sz="1600" dirty="0"/>
              <a:t>Mandipropamid</a:t>
            </a:r>
          </a:p>
          <a:p>
            <a:r>
              <a:rPr lang="da-DK" sz="1600" dirty="0"/>
              <a:t>Cymoxanil </a:t>
            </a:r>
          </a:p>
          <a:p>
            <a:r>
              <a:rPr lang="da-DK" sz="1600" dirty="0"/>
              <a:t>Propamocarb</a:t>
            </a:r>
          </a:p>
          <a:p>
            <a:endParaRPr lang="da-DK" sz="1600" dirty="0"/>
          </a:p>
          <a:p>
            <a:pPr algn="ctr"/>
            <a:endParaRPr lang="da-DK" sz="1600" b="1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D638C50-ED2E-455A-867B-A68FD28D0EF8}"/>
              </a:ext>
            </a:extLst>
          </p:cNvPr>
          <p:cNvSpPr txBox="1"/>
          <p:nvPr/>
        </p:nvSpPr>
        <p:spPr>
          <a:xfrm>
            <a:off x="4513448" y="4363052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Møller Eriksen, 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22813BD-E1F9-A61C-5F86-3051357F4378}"/>
              </a:ext>
            </a:extLst>
          </p:cNvPr>
          <p:cNvSpPr txBox="1"/>
          <p:nvPr/>
        </p:nvSpPr>
        <p:spPr>
          <a:xfrm>
            <a:off x="576941" y="4341404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Frederiksen, 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5560378-904C-887F-A041-8E2D9557AD82}"/>
              </a:ext>
            </a:extLst>
          </p:cNvPr>
          <p:cNvSpPr txBox="1"/>
          <p:nvPr/>
        </p:nvSpPr>
        <p:spPr>
          <a:xfrm>
            <a:off x="8017470" y="4363052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Klemmensen, P</a:t>
            </a: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3BFD1D1A-3DFD-7826-9E62-D8397EB6E817}"/>
              </a:ext>
            </a:extLst>
          </p:cNvPr>
          <p:cNvSpPr txBox="1">
            <a:spLocks/>
          </p:cNvSpPr>
          <p:nvPr/>
        </p:nvSpPr>
        <p:spPr>
          <a:xfrm>
            <a:off x="733425" y="392885"/>
            <a:ext cx="10610850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Hvorfor fokus på svampemidler</a:t>
            </a:r>
          </a:p>
        </p:txBody>
      </p:sp>
    </p:spTree>
    <p:extLst>
      <p:ext uri="{BB962C8B-B14F-4D97-AF65-F5344CB8AC3E}">
        <p14:creationId xmlns:p14="http://schemas.microsoft.com/office/powerpoint/2010/main" val="396897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E1CB1-4FB8-50E4-1661-C962EE3D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Godkendte svampemidler - kartoffelskimmel i 2026</a:t>
            </a:r>
            <a:endParaRPr lang="da-DK" sz="2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99DB60-2D30-E9F7-2E4C-622D2EFDBE4A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200" b="1" dirty="0">
                <a:solidFill>
                  <a:schemeClr val="tx1"/>
                </a:solidFill>
              </a:rPr>
              <a:t>Danmark</a:t>
            </a:r>
          </a:p>
          <a:p>
            <a:pPr lvl="1"/>
            <a:r>
              <a:rPr lang="da-DK" sz="1800" dirty="0">
                <a:solidFill>
                  <a:schemeClr val="bg1">
                    <a:lumMod val="50000"/>
                  </a:schemeClr>
                </a:solidFill>
              </a:rPr>
              <a:t>Fluazinam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Oxathiapiprolin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Mandipropamid 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Cymoxanil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Propamocarb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85C3934-90BB-E130-B293-DBF02594AA21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EU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Fluazinam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Oxathiapiprolin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Mandipropamid 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Cymoxanil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Propamocarb</a:t>
            </a:r>
          </a:p>
          <a:p>
            <a:pPr lvl="1"/>
            <a:r>
              <a:rPr lang="da-DK" sz="1800" dirty="0" err="1">
                <a:solidFill>
                  <a:schemeClr val="tx1"/>
                </a:solidFill>
              </a:rPr>
              <a:t>Fluopicolid</a:t>
            </a:r>
            <a:endParaRPr lang="da-DK" sz="1800" dirty="0">
              <a:solidFill>
                <a:schemeClr val="tx1"/>
              </a:solidFill>
            </a:endParaRP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Cyazofamid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Amisulbrom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Ametoctradin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Kobberhydroxid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Kaliumfosfonat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Metalaxyl-M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89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5F3B-2DE2-B5A8-A23B-690183232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6F19BCC-DC7F-3876-2561-4B5CEECF10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298499"/>
              </p:ext>
            </p:extLst>
          </p:nvPr>
        </p:nvGraphicFramePr>
        <p:xfrm>
          <a:off x="529791" y="576193"/>
          <a:ext cx="7970315" cy="542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8177496A-2B7B-FA99-6008-0B5A9FC5FAAE}"/>
              </a:ext>
            </a:extLst>
          </p:cNvPr>
          <p:cNvSpPr txBox="1"/>
          <p:nvPr/>
        </p:nvSpPr>
        <p:spPr>
          <a:xfrm>
            <a:off x="1814151" y="5720296"/>
            <a:ext cx="3735882" cy="176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AU Passata" pitchFamily="34" charset="0"/>
              </a:rPr>
              <a:t>(Kilde: AU - Bent J. Nielsen &amp; Niels Holst 2017)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A3497D-7FC4-5E01-65AC-8C68E35B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Betydning for udbyttet</a:t>
            </a:r>
            <a:br>
              <a:rPr lang="da-DK" dirty="0"/>
            </a:br>
            <a:r>
              <a:rPr lang="da-DK" sz="2000" dirty="0"/>
              <a:t>21 forsøg i perioden 2012 til 2017</a:t>
            </a:r>
            <a:br>
              <a:rPr lang="da-DK" dirty="0"/>
            </a:br>
            <a:endParaRPr lang="da-DK" dirty="0"/>
          </a:p>
        </p:txBody>
      </p:sp>
      <p:pic>
        <p:nvPicPr>
          <p:cNvPr id="7" name="Billede 6" descr="Et billede, der indeholder udendørs, landbrug, sky, græs&#10;&#10;AI-genereret indhold kan være ukorrekt.">
            <a:extLst>
              <a:ext uri="{FF2B5EF4-FFF2-40B4-BE49-F238E27FC236}">
                <a16:creationId xmlns:a16="http://schemas.microsoft.com/office/drawing/2014/main" id="{64AD0BA8-9803-54E7-FDF7-CCCD3BF8F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r="22848"/>
          <a:stretch>
            <a:fillRect/>
          </a:stretch>
        </p:blipFill>
        <p:spPr>
          <a:xfrm>
            <a:off x="6003533" y="1"/>
            <a:ext cx="6186880" cy="68580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D86452E-8F72-B45B-16F1-98197EA8D0DD}"/>
              </a:ext>
            </a:extLst>
          </p:cNvPr>
          <p:cNvSpPr txBox="1"/>
          <p:nvPr/>
        </p:nvSpPr>
        <p:spPr>
          <a:xfrm>
            <a:off x="10700260" y="6516454"/>
            <a:ext cx="170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Foto: Nordisk Alkali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C94C4B2-D786-11D1-DC5E-05E1FFEB861B}"/>
              </a:ext>
            </a:extLst>
          </p:cNvPr>
          <p:cNvSpPr txBox="1"/>
          <p:nvPr/>
        </p:nvSpPr>
        <p:spPr>
          <a:xfrm>
            <a:off x="2519265" y="5304033"/>
            <a:ext cx="30977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Kartoffelskimmel (17.-26. aug.), pct.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867E2A4-9A78-4FC2-3654-116D57854916}"/>
              </a:ext>
            </a:extLst>
          </p:cNvPr>
          <p:cNvSpPr txBox="1"/>
          <p:nvPr/>
        </p:nvSpPr>
        <p:spPr>
          <a:xfrm rot="16200000">
            <a:off x="-1019090" y="2545683"/>
            <a:ext cx="30977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Stivelsesudbytte, hkg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0FF8E995-CC4E-0020-D3DD-46FD576B904B}"/>
              </a:ext>
            </a:extLst>
          </p:cNvPr>
          <p:cNvCxnSpPr>
            <a:cxnSpLocks/>
          </p:cNvCxnSpPr>
          <p:nvPr/>
        </p:nvCxnSpPr>
        <p:spPr>
          <a:xfrm>
            <a:off x="3247053" y="3331801"/>
            <a:ext cx="0" cy="159476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BE5DBF42-160C-E167-FFF3-29A80138699F}"/>
              </a:ext>
            </a:extLst>
          </p:cNvPr>
          <p:cNvCxnSpPr>
            <a:cxnSpLocks/>
          </p:cNvCxnSpPr>
          <p:nvPr/>
        </p:nvCxnSpPr>
        <p:spPr>
          <a:xfrm flipH="1">
            <a:off x="1136750" y="3331801"/>
            <a:ext cx="211030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Højre klammeparentes 20">
            <a:extLst>
              <a:ext uri="{FF2B5EF4-FFF2-40B4-BE49-F238E27FC236}">
                <a16:creationId xmlns:a16="http://schemas.microsoft.com/office/drawing/2014/main" id="{470E38F9-A076-6740-BAE9-3F3B352473BD}"/>
              </a:ext>
            </a:extLst>
          </p:cNvPr>
          <p:cNvSpPr/>
          <p:nvPr/>
        </p:nvSpPr>
        <p:spPr>
          <a:xfrm>
            <a:off x="1145207" y="1987419"/>
            <a:ext cx="215444" cy="1344382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2018A4B-241E-FF70-9673-5B2DF8AEFFAB}"/>
              </a:ext>
            </a:extLst>
          </p:cNvPr>
          <p:cNvSpPr txBox="1"/>
          <p:nvPr/>
        </p:nvSpPr>
        <p:spPr>
          <a:xfrm>
            <a:off x="1468373" y="2448905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47 procent tab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4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EE0F6-4E07-1B15-69F2-A8A7C5FA7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7C9B23-140C-7B31-2438-F1BCCC63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663472"/>
            <a:ext cx="9385731" cy="711638"/>
          </a:xfrm>
        </p:spPr>
        <p:txBody>
          <a:bodyPr/>
          <a:lstStyle/>
          <a:p>
            <a:r>
              <a:rPr lang="da-DK" dirty="0"/>
              <a:t>Betydning for kvalitet</a:t>
            </a:r>
            <a:br>
              <a:rPr lang="da-DK" dirty="0"/>
            </a:br>
            <a:r>
              <a:rPr lang="da-DK" sz="2000" dirty="0"/>
              <a:t>Partikelstørrelse har betydning for viskositet</a:t>
            </a:r>
            <a:br>
              <a:rPr lang="da-DK" sz="2000" dirty="0"/>
            </a:br>
            <a:r>
              <a:rPr lang="da-DK" sz="2000" dirty="0"/>
              <a:t>og dermed forarbejdning og funktionalitet</a:t>
            </a:r>
            <a:br>
              <a:rPr lang="da-DK" dirty="0"/>
            </a:br>
            <a:endParaRPr lang="da-DK" dirty="0"/>
          </a:p>
        </p:txBody>
      </p:sp>
      <p:pic>
        <p:nvPicPr>
          <p:cNvPr id="7" name="Billede 6" descr="Et billede, der indeholder udendørs, landbrug, sky, græs&#10;&#10;AI-genereret indhold kan være ukorrekt.">
            <a:extLst>
              <a:ext uri="{FF2B5EF4-FFF2-40B4-BE49-F238E27FC236}">
                <a16:creationId xmlns:a16="http://schemas.microsoft.com/office/drawing/2014/main" id="{BEA65107-8C60-7704-BC06-16AC31CC2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r="22848"/>
          <a:stretch>
            <a:fillRect/>
          </a:stretch>
        </p:blipFill>
        <p:spPr>
          <a:xfrm>
            <a:off x="6003533" y="1"/>
            <a:ext cx="6186880" cy="68580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7A033A7-0393-F0AE-8BC7-04A3AD631A0C}"/>
              </a:ext>
            </a:extLst>
          </p:cNvPr>
          <p:cNvSpPr txBox="1"/>
          <p:nvPr/>
        </p:nvSpPr>
        <p:spPr>
          <a:xfrm>
            <a:off x="10700260" y="6516454"/>
            <a:ext cx="170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Foto: Nordisk Alkali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232BE51-267E-1678-125A-49CCDB84D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3385" r="4596" b="-3385"/>
          <a:stretch>
            <a:fillRect/>
          </a:stretch>
        </p:blipFill>
        <p:spPr>
          <a:xfrm>
            <a:off x="944141" y="1601596"/>
            <a:ext cx="4107149" cy="469403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DB2D103-2E58-5D80-0FBE-FF16C0E7CC33}"/>
              </a:ext>
            </a:extLst>
          </p:cNvPr>
          <p:cNvSpPr txBox="1"/>
          <p:nvPr/>
        </p:nvSpPr>
        <p:spPr>
          <a:xfrm>
            <a:off x="944141" y="6218686"/>
            <a:ext cx="170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Foto: KMC</a:t>
            </a:r>
          </a:p>
        </p:txBody>
      </p:sp>
    </p:spTree>
    <p:extLst>
      <p:ext uri="{BB962C8B-B14F-4D97-AF65-F5344CB8AC3E}">
        <p14:creationId xmlns:p14="http://schemas.microsoft.com/office/powerpoint/2010/main" val="4256362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4675182-EF60-97FC-D36A-C9C15946AE99}"/>
              </a:ext>
            </a:extLst>
          </p:cNvPr>
          <p:cNvSpPr/>
          <p:nvPr/>
        </p:nvSpPr>
        <p:spPr>
          <a:xfrm>
            <a:off x="0" y="1890346"/>
            <a:ext cx="12190413" cy="3200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60DD8B7-A7E6-E233-63D9-23947A3A5535}"/>
              </a:ext>
            </a:extLst>
          </p:cNvPr>
          <p:cNvSpPr/>
          <p:nvPr/>
        </p:nvSpPr>
        <p:spPr>
          <a:xfrm>
            <a:off x="413543" y="2552701"/>
            <a:ext cx="11363325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232A5E4-5EE5-8137-6F5F-0BDF63CA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6219"/>
            <a:ext cx="12190413" cy="711638"/>
          </a:xfrm>
        </p:spPr>
        <p:txBody>
          <a:bodyPr/>
          <a:lstStyle/>
          <a:p>
            <a:pPr algn="ctr"/>
            <a:r>
              <a:rPr lang="en-US" dirty="0" err="1"/>
              <a:t>Forebyggelse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kartoffelskimmel</a:t>
            </a:r>
            <a:r>
              <a:rPr lang="en-US" dirty="0"/>
              <a:t> 2023-2025</a:t>
            </a:r>
            <a:br>
              <a:rPr lang="en-US" dirty="0"/>
            </a:br>
            <a:r>
              <a:rPr lang="en-US" sz="2000" dirty="0" err="1"/>
              <a:t>Vigtige</a:t>
            </a:r>
            <a:r>
              <a:rPr lang="en-US" sz="2000" dirty="0"/>
              <a:t> </a:t>
            </a:r>
            <a:r>
              <a:rPr lang="en-US" sz="2000" dirty="0" err="1"/>
              <a:t>principper</a:t>
            </a:r>
            <a:endParaRPr lang="da-DK" sz="20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66E0343-233F-C6CE-392B-CAB43822C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3" y="2552700"/>
            <a:ext cx="11363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2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5EDFD-C03A-A96C-6E14-8C769147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922E6-632E-3132-F695-B9EEE0EB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142717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Ensartet kommunikation er vigtig</a:t>
            </a:r>
            <a:br>
              <a:rPr lang="da-DK" dirty="0"/>
            </a:br>
            <a:r>
              <a:rPr lang="da-DK" sz="2000" dirty="0"/>
              <a:t>Hyppigste blandinger af kartoffelfungicider 2024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606EAB0-5C65-959B-7B4C-1D68EA49CE79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365850" y="1145995"/>
            <a:ext cx="8851170" cy="532011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EB67BD0B-5D76-B75F-80CE-832DF3E068B2}"/>
              </a:ext>
            </a:extLst>
          </p:cNvPr>
          <p:cNvSpPr txBox="1"/>
          <p:nvPr/>
        </p:nvSpPr>
        <p:spPr>
          <a:xfrm>
            <a:off x="7604448" y="6466114"/>
            <a:ext cx="31537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Kilde: Jens Erik Jensen, SEGES</a:t>
            </a:r>
          </a:p>
        </p:txBody>
      </p:sp>
    </p:spTree>
    <p:extLst>
      <p:ext uri="{BB962C8B-B14F-4D97-AF65-F5344CB8AC3E}">
        <p14:creationId xmlns:p14="http://schemas.microsoft.com/office/powerpoint/2010/main" val="113880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0A510-DD44-CDB9-4890-40463C33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142717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Ensartet kommunikation er vigtig</a:t>
            </a:r>
            <a:br>
              <a:rPr lang="da-DK" dirty="0"/>
            </a:br>
            <a:r>
              <a:rPr lang="da-DK" sz="2000" dirty="0"/>
              <a:t>Hyppigste blandinger af kartoffelfungicider 2024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C0B6B28-F5AA-20C2-5B94-03811E49FDAB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365850" y="1145995"/>
            <a:ext cx="8851170" cy="5320119"/>
          </a:xfrm>
          <a:prstGeom prst="rect">
            <a:avLst/>
          </a:prstGeom>
        </p:spPr>
      </p:pic>
      <p:sp>
        <p:nvSpPr>
          <p:cNvPr id="8" name="Højre klammeparentes 7">
            <a:extLst>
              <a:ext uri="{FF2B5EF4-FFF2-40B4-BE49-F238E27FC236}">
                <a16:creationId xmlns:a16="http://schemas.microsoft.com/office/drawing/2014/main" id="{542F374E-013E-7BB7-6F4C-215E24BBB632}"/>
              </a:ext>
            </a:extLst>
          </p:cNvPr>
          <p:cNvSpPr/>
          <p:nvPr/>
        </p:nvSpPr>
        <p:spPr>
          <a:xfrm>
            <a:off x="6095206" y="1483567"/>
            <a:ext cx="156304" cy="839755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04754A6-1F7F-7998-B5A6-D8C165E6D637}"/>
              </a:ext>
            </a:extLst>
          </p:cNvPr>
          <p:cNvSpPr txBox="1"/>
          <p:nvPr/>
        </p:nvSpPr>
        <p:spPr>
          <a:xfrm>
            <a:off x="6475445" y="1815224"/>
            <a:ext cx="12036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3,6 pct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F9E62C7E-E562-AC0D-5560-BF3431DA1F71}"/>
              </a:ext>
            </a:extLst>
          </p:cNvPr>
          <p:cNvSpPr txBox="1"/>
          <p:nvPr/>
        </p:nvSpPr>
        <p:spPr>
          <a:xfrm>
            <a:off x="7604448" y="6466114"/>
            <a:ext cx="31537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Kilde: Jens Erik Jensen, SEGES</a:t>
            </a:r>
          </a:p>
        </p:txBody>
      </p:sp>
    </p:spTree>
    <p:extLst>
      <p:ext uri="{BB962C8B-B14F-4D97-AF65-F5344CB8AC3E}">
        <p14:creationId xmlns:p14="http://schemas.microsoft.com/office/powerpoint/2010/main" val="667047374"/>
      </p:ext>
    </p:extLst>
  </p:cSld>
  <p:clrMapOvr>
    <a:masterClrMapping/>
  </p:clrMapOvr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_ny.potx" id="{CA80C423-0A53-439A-8CF1-D8BC8FE5432F}" vid="{41EFF85D-4955-4764-BEA6-4A4110A7AF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RTIS BELCHIM">
    <a:dk1>
      <a:sysClr val="windowText" lastClr="000000"/>
    </a:dk1>
    <a:lt1>
      <a:sysClr val="window" lastClr="FFFFFF"/>
    </a:lt1>
    <a:dk2>
      <a:srgbClr val="00534E"/>
    </a:dk2>
    <a:lt2>
      <a:srgbClr val="00323C"/>
    </a:lt2>
    <a:accent1>
      <a:srgbClr val="006175"/>
    </a:accent1>
    <a:accent2>
      <a:srgbClr val="00ADD4"/>
    </a:accent2>
    <a:accent3>
      <a:srgbClr val="BDD753"/>
    </a:accent3>
    <a:accent4>
      <a:srgbClr val="FFCB05"/>
    </a:accent4>
    <a:accent5>
      <a:srgbClr val="ED1847"/>
    </a:accent5>
    <a:accent6>
      <a:srgbClr val="00A69E"/>
    </a:accent6>
    <a:hlink>
      <a:srgbClr val="48A1FA"/>
    </a:hlink>
    <a:folHlink>
      <a:srgbClr val="48A1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487</Words>
  <Application>Microsoft Office PowerPoint</Application>
  <PresentationFormat>Brugerdefineret</PresentationFormat>
  <Paragraphs>108</Paragraphs>
  <Slides>25</Slides>
  <Notes>1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2" baseType="lpstr">
      <vt:lpstr>Aptos</vt:lpstr>
      <vt:lpstr>Arial</vt:lpstr>
      <vt:lpstr>AU Passata</vt:lpstr>
      <vt:lpstr>Avenir LT Pro 65 Medium</vt:lpstr>
      <vt:lpstr>Calibri</vt:lpstr>
      <vt:lpstr>SEGES Innovation</vt:lpstr>
      <vt:lpstr>Photo Editor Photo</vt:lpstr>
      <vt:lpstr>Kartoffelbranchen i modvind Status på situationen og udfordringerne</vt:lpstr>
      <vt:lpstr>Hvad skal vi igennem?</vt:lpstr>
      <vt:lpstr>PowerPoint-præsentation</vt:lpstr>
      <vt:lpstr>Godkendte svampemidler - kartoffelskimmel i 2026</vt:lpstr>
      <vt:lpstr>Betydning for udbyttet 21 forsøg i perioden 2012 til 2017 </vt:lpstr>
      <vt:lpstr>Betydning for kvalitet Partikelstørrelse har betydning for viskositet og dermed forarbejdning og funktionalitet </vt:lpstr>
      <vt:lpstr>Forebyggelse af kartoffelskimmel 2023-2025 Vigtige principper</vt:lpstr>
      <vt:lpstr>Ensartet kommunikation er vigtig Hyppigste blandinger af kartoffelfungicider 2024</vt:lpstr>
      <vt:lpstr>Ensartet kommunikation er vigtig Hyppigste blandinger af kartoffelfungicider 2024</vt:lpstr>
      <vt:lpstr>Kommunikation er vigtig Hyppigste blandinger af kartoffelfungicider 2024</vt:lpstr>
      <vt:lpstr>Forebyggelse af kartoffelskimmel 2027?</vt:lpstr>
      <vt:lpstr>Effekt af blandings- og alterneringsstrategi</vt:lpstr>
      <vt:lpstr>Genotyper i Europa i 2025</vt:lpstr>
      <vt:lpstr>Det nye! Udnytte synergi mellem svampemidler og R-gener  </vt:lpstr>
      <vt:lpstr>Alt handler om sandsynlighed Begræns smitterisiko </vt:lpstr>
      <vt:lpstr>Alt handler om sandsynlighed Knoldsmitte</vt:lpstr>
      <vt:lpstr>Alt handler om sandsynlighed Jordsmitte</vt:lpstr>
      <vt:lpstr>Alt handler om sandsynlighed Sekundær spredning </vt:lpstr>
      <vt:lpstr>Alt handler om sandsynlighed Spildkartofler</vt:lpstr>
      <vt:lpstr>Alt handler om sandsynlighed Affaldsdynger</vt:lpstr>
      <vt:lpstr>Alt handler om sandsynlighed Begræns smitterisiko</vt:lpstr>
      <vt:lpstr>Alt handler om sandsynlighed Begræns smitterisiko</vt:lpstr>
      <vt:lpstr>Alt handler om sandsynlighed Begræns smitterisiko</vt:lpstr>
      <vt:lpstr>Konklusion</vt:lpstr>
      <vt:lpstr>PowerPoint-præsentation</vt:lpstr>
    </vt:vector>
  </TitlesOfParts>
  <Company>SEGES Innovation - Planter &amp; Miljø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Skimmelsituationen i DK</dc:title>
  <dc:creator>Lars Bødker</dc:creator>
  <cp:lastModifiedBy>Sanne Trampedach</cp:lastModifiedBy>
  <cp:revision>1308</cp:revision>
  <cp:lastPrinted>2023-05-08T09:19:14Z</cp:lastPrinted>
  <dcterms:created xsi:type="dcterms:W3CDTF">2023-01-29T11:11:45Z</dcterms:created>
  <dcterms:modified xsi:type="dcterms:W3CDTF">2026-03-31T11:06:42Z</dcterms:modified>
</cp:coreProperties>
</file>