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24"/>
  </p:notesMasterIdLst>
  <p:handoutMasterIdLst>
    <p:handoutMasterId r:id="rId25"/>
  </p:handoutMasterIdLst>
  <p:sldIdLst>
    <p:sldId id="2147473236" r:id="rId2"/>
    <p:sldId id="2147473227" r:id="rId3"/>
    <p:sldId id="2147473238" r:id="rId4"/>
    <p:sldId id="2147473243" r:id="rId5"/>
    <p:sldId id="2147473098" r:id="rId6"/>
    <p:sldId id="2147473242" r:id="rId7"/>
    <p:sldId id="2147473244" r:id="rId8"/>
    <p:sldId id="2147473226" r:id="rId9"/>
    <p:sldId id="2147473228" r:id="rId10"/>
    <p:sldId id="2147473230" r:id="rId11"/>
    <p:sldId id="2147473229" r:id="rId12"/>
    <p:sldId id="2147473246" r:id="rId13"/>
    <p:sldId id="2147473247" r:id="rId14"/>
    <p:sldId id="2147473241" r:id="rId15"/>
    <p:sldId id="2147473248" r:id="rId16"/>
    <p:sldId id="2147473249" r:id="rId17"/>
    <p:sldId id="2147473250" r:id="rId18"/>
    <p:sldId id="2147473237" r:id="rId19"/>
    <p:sldId id="2147473245" r:id="rId20"/>
    <p:sldId id="2147473251" r:id="rId21"/>
    <p:sldId id="2147473252" r:id="rId22"/>
    <p:sldId id="2147473091" r:id="rId23"/>
  </p:sldIdLst>
  <p:sldSz cx="12190413" cy="6858000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3996">
          <p15:clr>
            <a:srgbClr val="A4A3A4"/>
          </p15:clr>
        </p15:guide>
        <p15:guide id="4" orient="horz" pos="870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pos="4969">
          <p15:clr>
            <a:srgbClr val="A4A3A4"/>
          </p15:clr>
        </p15:guide>
        <p15:guide id="7" pos="349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FBDD"/>
    <a:srgbClr val="000000"/>
    <a:srgbClr val="F5F5F1"/>
    <a:srgbClr val="525252"/>
    <a:srgbClr val="FFFFFF"/>
    <a:srgbClr val="FFC828"/>
    <a:srgbClr val="00435E"/>
    <a:srgbClr val="C3FAFD"/>
    <a:srgbClr val="02585C"/>
    <a:srgbClr val="4B3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yst layou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929F9F4-4A8F-4326-A1B4-22849713DDAB}" styleName="Mørkt layout 1 - Markerin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5" autoAdjust="0"/>
  </p:normalViewPr>
  <p:slideViewPr>
    <p:cSldViewPr snapToGrid="0" snapToObjects="1" showGuides="1">
      <p:cViewPr varScale="1">
        <p:scale>
          <a:sx n="98" d="100"/>
          <a:sy n="98" d="100"/>
        </p:scale>
        <p:origin x="408" y="312"/>
      </p:cViewPr>
      <p:guideLst>
        <p:guide orient="horz" pos="276"/>
        <p:guide orient="horz" pos="979"/>
        <p:guide orient="horz" pos="3996"/>
        <p:guide orient="horz" pos="870"/>
        <p:guide orient="horz" pos="3589"/>
        <p:guide pos="4969"/>
        <p:guide pos="349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 descr="Et billede, der indeholder græs, himmel, udendørs, felt&#10;&#10;Automatisk genereret beskrivelse">
            <a:extLst>
              <a:ext uri="{FF2B5EF4-FFF2-40B4-BE49-F238E27FC236}">
                <a16:creationId xmlns:a16="http://schemas.microsoft.com/office/drawing/2014/main" id="{2167D73F-B879-BD1E-9CAB-B0A8054A5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" b="6311"/>
          <a:stretch/>
        </p:blipFill>
        <p:spPr>
          <a:xfrm>
            <a:off x="-20686" y="0"/>
            <a:ext cx="12231784" cy="6858000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6CBA84B9-04BB-413B-AE2B-E54A0ECF217B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54CE882-5FD9-4B9F-B15E-5F42C333152A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pattedyr, svin, gnaver&#10;&#10;Automatisk genereret beskrivelse">
            <a:extLst>
              <a:ext uri="{FF2B5EF4-FFF2-40B4-BE49-F238E27FC236}">
                <a16:creationId xmlns:a16="http://schemas.microsoft.com/office/drawing/2014/main" id="{2FBE995E-7EDC-8BFC-2E5F-5F2BBF6C7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1"/>
          <a:stretch/>
        </p:blipFill>
        <p:spPr>
          <a:xfrm>
            <a:off x="0" y="0"/>
            <a:ext cx="12201613" cy="68580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D459EE7-6FDA-48BD-B92E-845FACA63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F7F2DE6-C0D5-405B-BCA9-1A8169B5FD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9DAEA83-FF29-432A-B910-1DD7DE59A6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90C7A62-4FA1-4CDD-9F77-D62CE596A62E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282365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ko, kvæg, pattedyr, sort&#10;&#10;Automatisk genereret beskrivelse">
            <a:extLst>
              <a:ext uri="{FF2B5EF4-FFF2-40B4-BE49-F238E27FC236}">
                <a16:creationId xmlns:a16="http://schemas.microsoft.com/office/drawing/2014/main" id="{3034B385-C7B3-FAFC-15BD-8208578A3E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4" b="4810"/>
          <a:stretch/>
        </p:blipFill>
        <p:spPr>
          <a:xfrm>
            <a:off x="-1" y="-1"/>
            <a:ext cx="12190413" cy="6858001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C00161-39CE-425B-BBF1-A04CDFCA6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BB885F5-4AD8-4EB9-8743-FDB25A90E7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E443B1B-03E7-41CE-8608-665D7F28966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7F5946F-C8CE-4C7F-985F-898A3E2A3E1D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388705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Solid grøn farve samt baggrundbillede - tekst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græs, himmel, udendørs, felt&#10;&#10;Automatisk genereret beskrivelse">
            <a:extLst>
              <a:ext uri="{FF2B5EF4-FFF2-40B4-BE49-F238E27FC236}">
                <a16:creationId xmlns:a16="http://schemas.microsoft.com/office/drawing/2014/main" id="{5F4F8668-3CC3-2A04-8B19-0D07097153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" b="6311"/>
          <a:stretch/>
        </p:blipFill>
        <p:spPr>
          <a:xfrm>
            <a:off x="-20686" y="0"/>
            <a:ext cx="12231784" cy="68580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A13C3F9C-E768-4B43-A473-7B2B3548C118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rgbClr val="71AF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35665D-40FF-4C8F-A164-622585614F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5836" y="2770030"/>
            <a:ext cx="8435922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lang="da-DK" sz="32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noProof="0" dirty="0"/>
              <a:t>KLIK FOR AT TILFØJE TITEL PÅ OPLÆG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917192D-52B3-447D-95AD-B8EC062384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5836" y="3237858"/>
            <a:ext cx="7351712" cy="527211"/>
          </a:xfrm>
        </p:spPr>
        <p:txBody>
          <a:bodyPr/>
          <a:lstStyle>
            <a:lvl1pPr marL="0" indent="0">
              <a:buNone/>
              <a:defRPr lang="da-DK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9197730-2C90-40F3-A881-077E8DD1C9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836" y="3804054"/>
            <a:ext cx="4477255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D36832DA-C516-42AE-AF0C-6253CE7AC23D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Pladsholder til billede 7">
            <a:extLst>
              <a:ext uri="{FF2B5EF4-FFF2-40B4-BE49-F238E27FC236}">
                <a16:creationId xmlns:a16="http://schemas.microsoft.com/office/drawing/2014/main" id="{FFFBB3BC-849F-4139-8B0E-B0457208E4C7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FC6B6C9D-4094-41A4-B37D-3008C755D4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Solid grøn farve - tekst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650DC1-9C43-451D-9ED4-464F655DDE4D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rgbClr val="71AF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5836" y="2758978"/>
            <a:ext cx="8435922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lang="da-DK" sz="32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noProof="0" dirty="0"/>
              <a:t>KLIK FOR AT TILFØJE TITEL PÅ OPLÆG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045836" y="3237858"/>
            <a:ext cx="7351712" cy="527211"/>
          </a:xfrm>
        </p:spPr>
        <p:txBody>
          <a:bodyPr/>
          <a:lstStyle>
            <a:lvl1pPr marL="0" indent="0">
              <a:buNone/>
              <a:defRPr lang="da-DK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EF2070-ADDA-40DF-9983-343CEA397D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836" y="3804054"/>
            <a:ext cx="4477255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7" name="Pladsholder til billede 7">
            <a:extLst>
              <a:ext uri="{FF2B5EF4-FFF2-40B4-BE49-F238E27FC236}">
                <a16:creationId xmlns:a16="http://schemas.microsoft.com/office/drawing/2014/main" id="{7A8B1FD9-D599-4F13-9FDC-F372219E5229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A3FA53E7-63DA-4E94-92F7-EC13B8B90751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F204366-9A6F-4A09-9979-8093799E4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31-03-2026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6FF8B5DA-E637-4B42-9C89-91D29CC7D95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327646" y="1549398"/>
            <a:ext cx="4600575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31-03-2026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B1FCB700-9F45-4E87-9AD5-ACD22546BC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5398BC95-60A2-4CE3-9B09-AA75E501B73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42925" y="1549399"/>
            <a:ext cx="7296257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31-03-2026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A491278A-BA3F-4CE9-9525-A14D37941C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7843" y="1549397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7FF69D0E-5070-4381-A70B-3D1509BBCA3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466080" y="1549398"/>
            <a:ext cx="7296257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31-03-2026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31-03-2026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11104642" cy="4148139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31-03-2026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95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31-03-2026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7" name="Billede 3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88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GICIDE - Chapter /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6B0DEEBD-7C13-4248-BFF6-C6D4DAA288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07601"/>
            <a:ext cx="12190412" cy="5150399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472F6CF-0E2D-1E0F-A17B-678F0536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560360"/>
            <a:ext cx="2742843" cy="297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B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18B3082-77EC-CF52-C424-612A2E58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560360"/>
            <a:ext cx="4114264" cy="297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BE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9B119E2-F088-7628-DA58-B196F409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7405" y="6560360"/>
            <a:ext cx="2742843" cy="297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9AB6A9C-972B-4500-A6F8-3C1D1BBBE66A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11B8805-A790-A9DC-8F0B-CCAA2517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453052"/>
            <a:ext cx="10514231" cy="1152269"/>
          </a:xfrm>
        </p:spPr>
        <p:txBody>
          <a:bodyPr>
            <a:normAutofit/>
          </a:bodyPr>
          <a:lstStyle>
            <a:lvl1pPr>
              <a:defRPr lang="nl-BE" sz="3600" b="1" dirty="0">
                <a:solidFill>
                  <a:schemeClr val="bg1"/>
                </a:solidFill>
                <a:latin typeface="Avenir LT Pro 65 Medium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9753DB48-49F6-5E7D-07F4-B5185C6D40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092" y="4191001"/>
            <a:ext cx="10796769" cy="2214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venir LT Pro 65 Medium" panose="020B0603020203020204" pitchFamily="34" charset="0"/>
              </a:defRPr>
            </a:lvl1pPr>
            <a:lvl2pPr>
              <a:defRPr>
                <a:solidFill>
                  <a:schemeClr val="bg1"/>
                </a:solidFill>
                <a:latin typeface="Avenir LT Pro 65 Medium" panose="020B0603020203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" name="Picture 5" descr="Icon&#10;&#10;Description automatically generated">
            <a:extLst>
              <a:ext uri="{FF2B5EF4-FFF2-40B4-BE49-F238E27FC236}">
                <a16:creationId xmlns:a16="http://schemas.microsoft.com/office/drawing/2014/main" id="{23278E13-DA7D-5611-3253-A7F2C9C886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99" y="3409653"/>
            <a:ext cx="4068558" cy="3797816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3D3F4ABD-B1A1-16AC-547D-679AF1364A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4180" y="333458"/>
            <a:ext cx="2362896" cy="6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50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9" name="Billede 8" descr="grafik2.png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1159" y="5434474"/>
            <a:ext cx="3599253" cy="1423527"/>
          </a:xfrm>
          <a:prstGeom prst="rect">
            <a:avLst/>
          </a:prstGeom>
        </p:spPr>
      </p:pic>
      <p:pic>
        <p:nvPicPr>
          <p:cNvPr id="11" name="Picture 2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248" y="6287970"/>
            <a:ext cx="1760184" cy="4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dirty="0">
                <a:solidFill>
                  <a:schemeClr val="bg1"/>
                </a:solidFill>
              </a:rPr>
              <a:t>...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478555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Indsæt valgfrit billede og logo -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   </a:t>
            </a:r>
            <a:br>
              <a:rPr lang="da-DK" noProof="0" dirty="0"/>
            </a:br>
            <a:r>
              <a:rPr lang="da-DK" noProof="0" dirty="0"/>
              <a:t>det hvide felt og indsæt billede via ”indsæt </a:t>
            </a:r>
            <a:br>
              <a:rPr lang="da-DK" noProof="0" dirty="0"/>
            </a:br>
            <a:r>
              <a:rPr lang="da-DK" noProof="0" dirty="0"/>
              <a:t>billede” i menulinjen eller træk billedet ind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D151542C-D8FC-4DF6-B231-353868BC92D3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Pladsholder til billede 7">
            <a:extLst>
              <a:ext uri="{FF2B5EF4-FFF2-40B4-BE49-F238E27FC236}">
                <a16:creationId xmlns:a16="http://schemas.microsoft.com/office/drawing/2014/main" id="{4BBED94B-CFEE-49E6-A62E-41C788825A1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BF42C7A-6E59-480F-B7C6-B03C2965BE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0834226" y="5999432"/>
            <a:ext cx="892800" cy="374400"/>
          </a:xfrm>
          <a:blipFill>
            <a:blip r:embed="rId2"/>
            <a:stretch>
              <a:fillRect/>
            </a:stretch>
          </a:blip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BFDF063-ACAB-4EDE-A22B-A21C89B4E0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4063" y="-9525"/>
            <a:ext cx="6379200" cy="4496400"/>
          </a:xfrm>
          <a:solidFill>
            <a:schemeClr val="accent2">
              <a:alpha val="8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</p:spTree>
    <p:extLst>
      <p:ext uri="{BB962C8B-B14F-4D97-AF65-F5344CB8AC3E}">
        <p14:creationId xmlns:p14="http://schemas.microsoft.com/office/powerpoint/2010/main" val="3375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Indsæt valgfrit billede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   </a:t>
            </a:r>
            <a:br>
              <a:rPr lang="da-DK" noProof="0" dirty="0"/>
            </a:br>
            <a:r>
              <a:rPr lang="da-DK" noProof="0" dirty="0"/>
              <a:t>det hvide felt og indsæt billede via ”indsæt </a:t>
            </a:r>
            <a:br>
              <a:rPr lang="da-DK" noProof="0" dirty="0"/>
            </a:br>
            <a:r>
              <a:rPr lang="da-DK" noProof="0" dirty="0"/>
              <a:t>billede” i menulinjen eller træk billedet ind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D151542C-D8FC-4DF6-B231-353868BC92D3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Pladsholder til billede 7">
            <a:extLst>
              <a:ext uri="{FF2B5EF4-FFF2-40B4-BE49-F238E27FC236}">
                <a16:creationId xmlns:a16="http://schemas.microsoft.com/office/drawing/2014/main" id="{4BBED94B-CFEE-49E6-A62E-41C788825A1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BF42C7A-6E59-480F-B7C6-B03C2965BE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0834226" y="5999432"/>
            <a:ext cx="892800" cy="374400"/>
          </a:xfrm>
          <a:blipFill>
            <a:blip r:embed="rId2"/>
            <a:stretch>
              <a:fillRect/>
            </a:stretch>
          </a:blip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BFDF063-ACAB-4EDE-A22B-A21C89B4E0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4063" y="-9525"/>
            <a:ext cx="6379200" cy="4496400"/>
          </a:xfrm>
          <a:solidFill>
            <a:schemeClr val="accent2">
              <a:alpha val="8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</p:spTree>
    <p:extLst>
      <p:ext uri="{BB962C8B-B14F-4D97-AF65-F5344CB8AC3E}">
        <p14:creationId xmlns:p14="http://schemas.microsoft.com/office/powerpoint/2010/main" val="284374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udendørs, græs, jord, parkeret&#10;&#10;Automatisk genereret beskrivelse">
            <a:extLst>
              <a:ext uri="{FF2B5EF4-FFF2-40B4-BE49-F238E27FC236}">
                <a16:creationId xmlns:a16="http://schemas.microsoft.com/office/drawing/2014/main" id="{5F81A8E7-31C9-EAE9-381C-599ACB80B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" b="9708"/>
          <a:stretch/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E91851B-E652-4184-BCEA-66608DEFF098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860FFEE-A2AC-43D7-897C-D130B8C41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FAD0AD5-FBF2-44C0-B15E-F1EB61BB8D4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582E648-2E97-4B76-AD8D-C4772A1EC8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C30FB38-11DF-4F05-A11A-FE50F96E1A16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179867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person&#10;&#10;Automatisk genereret beskrivelse">
            <a:extLst>
              <a:ext uri="{FF2B5EF4-FFF2-40B4-BE49-F238E27FC236}">
                <a16:creationId xmlns:a16="http://schemas.microsoft.com/office/drawing/2014/main" id="{872C17DD-F642-397F-EA09-63022B782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 b="6760"/>
          <a:stretch/>
        </p:blipFill>
        <p:spPr>
          <a:xfrm>
            <a:off x="0" y="1"/>
            <a:ext cx="12203621" cy="6858000"/>
          </a:xfrm>
          <a:prstGeom prst="rect">
            <a:avLst/>
          </a:prstGeom>
        </p:spPr>
      </p:pic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E91851B-E652-4184-BCEA-66608DEFF098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B0DBC7E-45A1-45B7-88BC-014A2269D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2EB2A7-9407-4EF7-8A78-38A0ADAA0F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C5A0169-CD00-4F6A-AE4D-64B34F5E0B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111AF64-927D-4EFC-820D-6F48BF3585E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0834226" y="5999432"/>
            <a:ext cx="892800" cy="374400"/>
          </a:xfrm>
          <a:blipFill>
            <a:blip r:embed="rId3"/>
            <a:stretch>
              <a:fillRect/>
            </a:stretch>
          </a:blip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335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B060ECCF-972D-3873-2C2E-AF8A32C975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/>
          <a:stretch/>
        </p:blipFill>
        <p:spPr>
          <a:xfrm>
            <a:off x="1" y="0"/>
            <a:ext cx="12190412" cy="6911521"/>
          </a:xfrm>
          <a:prstGeom prst="rect">
            <a:avLst/>
          </a:prstGeom>
        </p:spPr>
      </p:pic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E91851B-E652-4184-BCEA-66608DEFF098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834E11-498C-4198-A032-ED14BDD91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5292C3B-D5F0-45FD-950E-7BF90855BAB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F798D23-BE42-4BA5-8D89-2452CD4B11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693AC7A-DA7F-441C-AA4A-80123F4E87BB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92820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himmel, græs, udendørs, natur&#10;&#10;Automatisk genereret beskrivelse">
            <a:extLst>
              <a:ext uri="{FF2B5EF4-FFF2-40B4-BE49-F238E27FC236}">
                <a16:creationId xmlns:a16="http://schemas.microsoft.com/office/drawing/2014/main" id="{E57EC2EA-71F6-A18C-1FAB-81D925742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90"/>
            <a:ext cx="12190413" cy="684641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rgbClr val="4B3E3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B585EC9-7D25-4075-BFFF-B2585D0C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4DC2986-95FE-4857-8AA5-D37D9525C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0CDBDF5-5D80-41DE-B0F6-6EF232DC84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64D6715-5AD4-49FA-8D81-C0C810D491C5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38022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mand, person&#10;&#10;Automatisk genereret beskrivelse">
            <a:extLst>
              <a:ext uri="{FF2B5EF4-FFF2-40B4-BE49-F238E27FC236}">
                <a16:creationId xmlns:a16="http://schemas.microsoft.com/office/drawing/2014/main" id="{F5B5DF54-78F8-479B-BD92-6E953740D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b="7807"/>
          <a:stretch/>
        </p:blipFill>
        <p:spPr>
          <a:xfrm>
            <a:off x="1" y="0"/>
            <a:ext cx="12190412" cy="68580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52A3C5-DD60-4F5B-A4C6-E3C5DD3F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B93E016-FF5B-4C50-B8A0-EB349FFDE4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9C20E4B-5B66-4361-8474-9B798A3939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F75E051-4135-4F6B-928B-46DBF4216DCA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46211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858808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11104642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1C94F387-72AF-7F46-9F62-3BEE8B63B887}" type="datetime1">
              <a:rPr lang="da-DK" smtClean="0"/>
              <a:pPr/>
              <a:t>31-03-2026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A28E9EC-BC9A-4D03-A0B6-399FCB73B805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18" y="6028696"/>
            <a:ext cx="857484" cy="3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3" r:id="rId2"/>
    <p:sldLayoutId id="2147483750" r:id="rId3"/>
    <p:sldLayoutId id="214748375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30" r:id="rId12"/>
    <p:sldLayoutId id="2147483729" r:id="rId13"/>
    <p:sldLayoutId id="2147483734" r:id="rId14"/>
    <p:sldLayoutId id="2147483735" r:id="rId15"/>
    <p:sldLayoutId id="2147483736" r:id="rId16"/>
    <p:sldLayoutId id="2147483737" r:id="rId17"/>
    <p:sldLayoutId id="2147483739" r:id="rId18"/>
    <p:sldLayoutId id="2147483740" r:id="rId19"/>
    <p:sldLayoutId id="2147483753" r:id="rId20"/>
    <p:sldLayoutId id="2147483758" r:id="rId21"/>
    <p:sldLayoutId id="2147483760" r:id="rId22"/>
    <p:sldLayoutId id="2147483765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2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lab@seges.dk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10" descr="Et billede, der indeholder blad, plante, grøn, udendørs&#10;&#10;Automatisk genereret beskrivelse">
            <a:extLst>
              <a:ext uri="{FF2B5EF4-FFF2-40B4-BE49-F238E27FC236}">
                <a16:creationId xmlns:a16="http://schemas.microsoft.com/office/drawing/2014/main" id="{B0A146EC-0DEA-BB2F-6A00-58824CCF75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819"/>
          <a:stretch/>
        </p:blipFill>
        <p:spPr>
          <a:xfrm>
            <a:off x="-26808" y="-215106"/>
            <a:ext cx="122046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F663BFB-9978-9C5C-0B4C-EA8F70CE7EA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4063" y="-9525"/>
            <a:ext cx="6379200" cy="449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6" name="Title 6">
            <a:extLst>
              <a:ext uri="{FF2B5EF4-FFF2-40B4-BE49-F238E27FC236}">
                <a16:creationId xmlns:a16="http://schemas.microsoft.com/office/drawing/2014/main" id="{D72C1255-E7D7-0D68-1081-0DB3EEB95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98612"/>
            <a:ext cx="5914064" cy="379206"/>
          </a:xfrm>
        </p:spPr>
        <p:txBody>
          <a:bodyPr/>
          <a:lstStyle/>
          <a:p>
            <a:r>
              <a:rPr lang="en-US" sz="2800" dirty="0" err="1"/>
              <a:t>Skimmelstrategi</a:t>
            </a:r>
            <a:r>
              <a:rPr lang="en-US" sz="2800" dirty="0"/>
              <a:t> 2026</a:t>
            </a:r>
            <a:endParaRPr lang="en-US" sz="2000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9A0C8380-BDE4-0330-3BFF-527312A16C1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23781" y="3774943"/>
            <a:ext cx="5914064" cy="375820"/>
          </a:xfrm>
        </p:spPr>
        <p:txBody>
          <a:bodyPr/>
          <a:lstStyle/>
          <a:p>
            <a:r>
              <a:rPr lang="en-US" sz="1500" dirty="0"/>
              <a:t>On-line - </a:t>
            </a:r>
            <a:r>
              <a:rPr lang="en-US" sz="1500" dirty="0" err="1"/>
              <a:t>onsdag</a:t>
            </a:r>
            <a:r>
              <a:rPr lang="en-US" sz="1500" dirty="0"/>
              <a:t> den 28. </a:t>
            </a:r>
            <a:r>
              <a:rPr lang="en-US" sz="1500" dirty="0" err="1"/>
              <a:t>januar</a:t>
            </a:r>
            <a:r>
              <a:rPr lang="en-US" sz="1500" dirty="0"/>
              <a:t> 2026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25D2AFF-14C2-3288-09AD-EB1A12624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542" y="3419167"/>
            <a:ext cx="39329" cy="19665"/>
          </a:xfrm>
          <a:prstGeom prst="rect">
            <a:avLst/>
          </a:prstGeo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A43F6C-3C87-47DC-943B-E765ABAA00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a-DK"/>
              <a:t>Lars Bødker</a:t>
            </a:r>
            <a:endParaRPr lang="da-DK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47B126E-0551-D390-AE6A-18D96F85FA7B}"/>
              </a:ext>
            </a:extLst>
          </p:cNvPr>
          <p:cNvSpPr/>
          <p:nvPr/>
        </p:nvSpPr>
        <p:spPr>
          <a:xfrm>
            <a:off x="-268782" y="5884972"/>
            <a:ext cx="12662807" cy="849086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C231969-9981-3E70-58C7-B4691D19E78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0834226" y="6138758"/>
            <a:ext cx="892800" cy="3744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E625CCC-D75A-49C4-3F34-D981AB240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457" y="6145958"/>
            <a:ext cx="296689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2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A0C39-3744-9BB2-7F17-0C221634D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BFEEA-0482-A26D-270C-9C0820AC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Variabel dosering i 2026 – simplificeret </a:t>
            </a:r>
          </a:p>
        </p:txBody>
      </p:sp>
      <p:pic>
        <p:nvPicPr>
          <p:cNvPr id="3" name="Pladsholder til indhold 2">
            <a:extLst>
              <a:ext uri="{FF2B5EF4-FFF2-40B4-BE49-F238E27FC236}">
                <a16:creationId xmlns:a16="http://schemas.microsoft.com/office/drawing/2014/main" id="{5D9CCE26-52E9-BAE6-3260-F91CB12F964A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2407920" y="2074921"/>
            <a:ext cx="6223675" cy="228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7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CE474-BF97-65C9-B75C-E6AFCC33B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93572-D25F-32A0-DFE5-F2E8B13F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Generelle anbefalinger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44090595-391E-0ABE-0EA8-C943D9B6DC72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b="1" dirty="0"/>
              <a:t>Beskyt oxathiapiprolin</a:t>
            </a:r>
          </a:p>
          <a:p>
            <a:pPr lvl="1"/>
            <a:r>
              <a:rPr lang="da-DK" sz="2000" dirty="0"/>
              <a:t>Kun to behandlinger i 14 dages interval med én anden behandling imellem</a:t>
            </a:r>
          </a:p>
          <a:p>
            <a:pPr lvl="1"/>
            <a:r>
              <a:rPr lang="da-DK" sz="2000" dirty="0"/>
              <a:t>Ingen behandling på etableret skimmel</a:t>
            </a:r>
          </a:p>
          <a:p>
            <a:pPr lvl="1"/>
            <a:r>
              <a:rPr lang="da-DK" sz="2000" dirty="0"/>
              <a:t>Ingen behandling senere end 25. juli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0197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26A0B-D3BD-2385-3381-911951821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FDC3CA-90B3-2EA0-0C31-0CA7FCD02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Generelle anbefalinger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5C50E404-1E37-3C79-5FAA-0DF6E6FD8532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b="1" dirty="0">
                <a:solidFill>
                  <a:schemeClr val="bg1">
                    <a:lumMod val="75000"/>
                  </a:schemeClr>
                </a:solidFill>
              </a:rPr>
              <a:t>Beskyt oxathiapiprolin</a:t>
            </a:r>
          </a:p>
          <a:p>
            <a:pPr lvl="1"/>
            <a:r>
              <a:rPr lang="da-DK" sz="2000" dirty="0">
                <a:solidFill>
                  <a:schemeClr val="bg1">
                    <a:lumMod val="75000"/>
                  </a:schemeClr>
                </a:solidFill>
              </a:rPr>
              <a:t>Kun to behandlinger i 14 dages interval med én anden behandling imellem</a:t>
            </a:r>
          </a:p>
          <a:p>
            <a:pPr lvl="1"/>
            <a:r>
              <a:rPr lang="da-DK" sz="2000" dirty="0">
                <a:solidFill>
                  <a:schemeClr val="bg1">
                    <a:lumMod val="75000"/>
                  </a:schemeClr>
                </a:solidFill>
              </a:rPr>
              <a:t>Ingen behandling på etableret skimmel</a:t>
            </a:r>
          </a:p>
          <a:p>
            <a:pPr lvl="1"/>
            <a:r>
              <a:rPr lang="da-DK" sz="2000" dirty="0">
                <a:solidFill>
                  <a:schemeClr val="bg1">
                    <a:lumMod val="75000"/>
                  </a:schemeClr>
                </a:solidFill>
              </a:rPr>
              <a:t>Ingen behandling senere end 25. juli</a:t>
            </a:r>
          </a:p>
          <a:p>
            <a:r>
              <a:rPr lang="da-DK" b="1" dirty="0"/>
              <a:t>Beskyt mandipropamid</a:t>
            </a:r>
          </a:p>
          <a:p>
            <a:pPr lvl="1"/>
            <a:r>
              <a:rPr lang="da-DK" sz="2000" dirty="0"/>
              <a:t>Kun én behandling med mandipropamid før tilvækstblok. Den første.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034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A9E6D-E9C4-2126-B615-4063E6AE8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24535-C341-18B4-74F1-D9AFCD81B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Generelle anbefalinger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57AB3FCC-D042-FA7C-843E-9DB01D3B8215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b="1" dirty="0">
                <a:solidFill>
                  <a:schemeClr val="bg1">
                    <a:lumMod val="75000"/>
                  </a:schemeClr>
                </a:solidFill>
              </a:rPr>
              <a:t>Beskyt oxathiapiprolin</a:t>
            </a:r>
          </a:p>
          <a:p>
            <a:pPr lvl="1"/>
            <a:r>
              <a:rPr lang="da-DK" sz="2000" dirty="0">
                <a:solidFill>
                  <a:schemeClr val="bg1">
                    <a:lumMod val="75000"/>
                  </a:schemeClr>
                </a:solidFill>
              </a:rPr>
              <a:t>Kun to behandlinger i 14 dages interval med én anden behandling imellem</a:t>
            </a:r>
          </a:p>
          <a:p>
            <a:pPr lvl="1"/>
            <a:r>
              <a:rPr lang="da-DK" sz="2000" dirty="0">
                <a:solidFill>
                  <a:schemeClr val="bg1">
                    <a:lumMod val="75000"/>
                  </a:schemeClr>
                </a:solidFill>
              </a:rPr>
              <a:t>Ingen behandling på etableret skimmel</a:t>
            </a:r>
          </a:p>
          <a:p>
            <a:pPr lvl="1"/>
            <a:r>
              <a:rPr lang="da-DK" sz="2000" dirty="0">
                <a:solidFill>
                  <a:schemeClr val="bg1">
                    <a:lumMod val="75000"/>
                  </a:schemeClr>
                </a:solidFill>
              </a:rPr>
              <a:t>Ingen behandling senere end 25. juli</a:t>
            </a:r>
          </a:p>
          <a:p>
            <a:r>
              <a:rPr lang="da-DK" b="1" dirty="0">
                <a:solidFill>
                  <a:schemeClr val="bg1">
                    <a:lumMod val="75000"/>
                  </a:schemeClr>
                </a:solidFill>
              </a:rPr>
              <a:t>Beskyt mandipropamid</a:t>
            </a:r>
          </a:p>
          <a:p>
            <a:pPr lvl="1"/>
            <a:r>
              <a:rPr lang="da-DK" sz="2000" dirty="0">
                <a:solidFill>
                  <a:schemeClr val="bg1">
                    <a:lumMod val="75000"/>
                  </a:schemeClr>
                </a:solidFill>
              </a:rPr>
              <a:t>Kun én behandling med mandipropamid før tilvækstblok. Den første.</a:t>
            </a:r>
          </a:p>
          <a:p>
            <a:r>
              <a:rPr lang="da-DK" b="1" dirty="0"/>
              <a:t>Forstærk fluazinam </a:t>
            </a:r>
          </a:p>
          <a:p>
            <a:pPr lvl="1"/>
            <a:r>
              <a:rPr lang="da-DK" sz="2000" dirty="0"/>
              <a:t>enten med propamocarb eller </a:t>
            </a:r>
          </a:p>
          <a:p>
            <a:pPr lvl="1"/>
            <a:r>
              <a:rPr lang="da-DK" sz="2000" dirty="0"/>
              <a:t>mandipropamid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505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25ED3-F3B1-E0DA-F533-724DEAABF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023F92-5466-0E73-CE2B-6A2383609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Generelle anbefalinger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1F625EAA-905A-C742-DD01-D6BF2EF2B46E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b="1" dirty="0"/>
              <a:t>Blanding og skift mellem midler (mix og alternering)</a:t>
            </a:r>
          </a:p>
          <a:p>
            <a:pPr lvl="1"/>
            <a:r>
              <a:rPr lang="da-DK" sz="2000" dirty="0"/>
              <a:t>Hver behandling skal minimum indeholde to aktiv stoffer</a:t>
            </a:r>
          </a:p>
          <a:p>
            <a:pPr lvl="1"/>
            <a:r>
              <a:rPr lang="da-DK" sz="2000" dirty="0"/>
              <a:t>To behandlinger efter hinanden skal indeholde tre aktive midler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2580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70686-81A8-C777-0D03-1BBAECCA8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C92C67-1F6D-577B-C7D6-532F5244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Generelle anbefalinger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A36624E3-1D11-0A7D-6DD5-919DEE4D0D01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b="1" dirty="0">
                <a:solidFill>
                  <a:schemeClr val="bg1">
                    <a:lumMod val="75000"/>
                  </a:schemeClr>
                </a:solidFill>
              </a:rPr>
              <a:t>Blanding og skift mellem midler (mix og alternering)</a:t>
            </a:r>
          </a:p>
          <a:p>
            <a:pPr lvl="1"/>
            <a:r>
              <a:rPr lang="da-DK" sz="2000" dirty="0">
                <a:solidFill>
                  <a:schemeClr val="bg1">
                    <a:lumMod val="75000"/>
                  </a:schemeClr>
                </a:solidFill>
              </a:rPr>
              <a:t>Hver behandling skal minimum indeholde to aktiv stoffer</a:t>
            </a:r>
          </a:p>
          <a:p>
            <a:pPr lvl="1"/>
            <a:r>
              <a:rPr lang="da-DK" sz="2000" dirty="0">
                <a:solidFill>
                  <a:schemeClr val="bg1">
                    <a:lumMod val="75000"/>
                  </a:schemeClr>
                </a:solidFill>
              </a:rPr>
              <a:t>To behandlinger efter hinanden skal indeholde tre aktive midler</a:t>
            </a:r>
          </a:p>
          <a:p>
            <a:r>
              <a:rPr lang="da-DK" b="1" dirty="0"/>
              <a:t>Variabel dosering</a:t>
            </a:r>
          </a:p>
          <a:p>
            <a:pPr lvl="1"/>
            <a:r>
              <a:rPr lang="da-DK" sz="2000" dirty="0"/>
              <a:t>Kun mandipropamid og propamocarb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8242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C522D-7FAA-10E6-55EC-F24C9107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56D86-F5B4-2A54-9EC0-0AD353C2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Generelle anbefalinger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1E0AEFEF-23DF-6192-E5B6-C90ED2BFE1E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b="1" dirty="0">
                <a:solidFill>
                  <a:schemeClr val="bg1">
                    <a:lumMod val="75000"/>
                  </a:schemeClr>
                </a:solidFill>
              </a:rPr>
              <a:t>Blanding og skift mellem midler (mix og alternering)</a:t>
            </a:r>
          </a:p>
          <a:p>
            <a:pPr lvl="1"/>
            <a:r>
              <a:rPr lang="da-DK" sz="2000" dirty="0">
                <a:solidFill>
                  <a:schemeClr val="bg1">
                    <a:lumMod val="75000"/>
                  </a:schemeClr>
                </a:solidFill>
              </a:rPr>
              <a:t>Hver behandling skal minimum indeholde to aktiv stoffer</a:t>
            </a:r>
          </a:p>
          <a:p>
            <a:pPr lvl="1"/>
            <a:r>
              <a:rPr lang="da-DK" sz="2000" dirty="0">
                <a:solidFill>
                  <a:schemeClr val="bg1">
                    <a:lumMod val="75000"/>
                  </a:schemeClr>
                </a:solidFill>
              </a:rPr>
              <a:t>To behandlinger efter hinanden skal indeholde tre aktive midler</a:t>
            </a:r>
          </a:p>
          <a:p>
            <a:r>
              <a:rPr lang="da-DK" b="1" dirty="0">
                <a:solidFill>
                  <a:schemeClr val="bg1">
                    <a:lumMod val="75000"/>
                  </a:schemeClr>
                </a:solidFill>
              </a:rPr>
              <a:t>Variabel dosering</a:t>
            </a:r>
          </a:p>
          <a:p>
            <a:pPr lvl="1"/>
            <a:r>
              <a:rPr lang="da-DK" sz="2000" dirty="0">
                <a:solidFill>
                  <a:schemeClr val="bg1">
                    <a:lumMod val="75000"/>
                  </a:schemeClr>
                </a:solidFill>
              </a:rPr>
              <a:t>Kun mandipropamid og propamocarb</a:t>
            </a:r>
          </a:p>
          <a:p>
            <a:r>
              <a:rPr lang="da-DK" b="1" dirty="0"/>
              <a:t>Forebyg pesticidrester i knolde</a:t>
            </a:r>
          </a:p>
          <a:p>
            <a:pPr lvl="1"/>
            <a:r>
              <a:rPr lang="da-DK" sz="2000" dirty="0"/>
              <a:t>Ingen behandling med propamocarb efter 17. august i stivelseskartofler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391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C9875-B268-B3D3-0CE4-C204997EC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7647D-49AD-43BF-0210-7C1973FE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Generelle anbefalinger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63F5781E-4AE1-2122-3D07-FA79DE953084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b="1" dirty="0">
                <a:solidFill>
                  <a:schemeClr val="bg1">
                    <a:lumMod val="75000"/>
                  </a:schemeClr>
                </a:solidFill>
              </a:rPr>
              <a:t>Blanding og skift mellem midler (mix og alternering)</a:t>
            </a:r>
          </a:p>
          <a:p>
            <a:pPr lvl="1"/>
            <a:r>
              <a:rPr lang="da-DK" sz="2000" dirty="0">
                <a:solidFill>
                  <a:schemeClr val="bg1">
                    <a:lumMod val="75000"/>
                  </a:schemeClr>
                </a:solidFill>
              </a:rPr>
              <a:t>Hver behandling skal minimum indeholde to aktiv stoffer</a:t>
            </a:r>
          </a:p>
          <a:p>
            <a:pPr lvl="1"/>
            <a:r>
              <a:rPr lang="da-DK" sz="2000" dirty="0">
                <a:solidFill>
                  <a:schemeClr val="bg1">
                    <a:lumMod val="75000"/>
                  </a:schemeClr>
                </a:solidFill>
              </a:rPr>
              <a:t>To behandlinger efter hinanden skal indeholde tre aktive midler</a:t>
            </a:r>
          </a:p>
          <a:p>
            <a:r>
              <a:rPr lang="da-DK" b="1" dirty="0">
                <a:solidFill>
                  <a:schemeClr val="bg1">
                    <a:lumMod val="75000"/>
                  </a:schemeClr>
                </a:solidFill>
              </a:rPr>
              <a:t>Variabel dosering</a:t>
            </a:r>
          </a:p>
          <a:p>
            <a:pPr lvl="1"/>
            <a:r>
              <a:rPr lang="da-DK" sz="2000" dirty="0">
                <a:solidFill>
                  <a:schemeClr val="bg1">
                    <a:lumMod val="75000"/>
                  </a:schemeClr>
                </a:solidFill>
              </a:rPr>
              <a:t>Kun mandipropamid og propamocarb</a:t>
            </a:r>
          </a:p>
          <a:p>
            <a:r>
              <a:rPr lang="da-DK" b="1" dirty="0">
                <a:solidFill>
                  <a:schemeClr val="bg1">
                    <a:lumMod val="75000"/>
                  </a:schemeClr>
                </a:solidFill>
              </a:rPr>
              <a:t>Forebyg pesticidrester i knolde</a:t>
            </a:r>
          </a:p>
          <a:p>
            <a:pPr lvl="1"/>
            <a:r>
              <a:rPr lang="da-DK" sz="2000" dirty="0">
                <a:solidFill>
                  <a:schemeClr val="bg1">
                    <a:lumMod val="75000"/>
                  </a:schemeClr>
                </a:solidFill>
              </a:rPr>
              <a:t>Ingen behandling med propamocarb efter 17. august i stivelseskartofler</a:t>
            </a:r>
          </a:p>
          <a:p>
            <a:r>
              <a:rPr lang="da-DK" b="1" dirty="0"/>
              <a:t>Følg én strategi – ”No shopping” 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906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F3821-1B97-13D3-09F8-A2ABA913D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B9084-50F5-9926-1C4B-78F59A6D5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Generelle anbefalinger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F18CBC70-63C4-7817-CB4F-A8E3617EB7C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b="1" dirty="0"/>
              <a:t>Resistente/robuste sorter </a:t>
            </a:r>
          </a:p>
          <a:p>
            <a:pPr lvl="1"/>
            <a:r>
              <a:rPr lang="da-DK" sz="2000" dirty="0"/>
              <a:t>Vigtigt at beskytte R-gener (1-2 gen sorter), indtil kassetter med 3-4 gener er klar</a:t>
            </a:r>
          </a:p>
          <a:p>
            <a:pPr lvl="1"/>
            <a:r>
              <a:rPr lang="da-DK" sz="2000" dirty="0"/>
              <a:t>Princip: samme strategi som i modtagelige sorter</a:t>
            </a:r>
          </a:p>
          <a:p>
            <a:pPr lvl="1"/>
            <a:r>
              <a:rPr lang="da-DK" sz="2000" dirty="0"/>
              <a:t>Justering i vækstsæsonen – følg mandagsmøderne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2787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A684D-350E-8E57-BB2E-CACF4A7A4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5E7E7-76B5-691E-02BD-6F6960150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Mandagsmøder - online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ADCF5FB6-9FA4-4130-6DB5-F0F912C55BDA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lvl="1"/>
            <a:r>
              <a:rPr lang="da-DK" b="1" dirty="0"/>
              <a:t>Online-møde mandag kl. 8.00-8.15 </a:t>
            </a:r>
            <a:r>
              <a:rPr lang="da-DK" dirty="0"/>
              <a:t>fra ultimo maj til september</a:t>
            </a:r>
          </a:p>
          <a:p>
            <a:pPr lvl="2"/>
            <a:r>
              <a:rPr lang="da-DK" dirty="0"/>
              <a:t>Skimmel – fokus på Skimmelstrategi 2026</a:t>
            </a:r>
          </a:p>
          <a:p>
            <a:pPr lvl="2"/>
            <a:r>
              <a:rPr lang="da-DK" dirty="0"/>
              <a:t>Bladplet – fokus på først behandling</a:t>
            </a:r>
          </a:p>
          <a:p>
            <a:pPr lvl="2"/>
            <a:r>
              <a:rPr lang="da-DK" dirty="0"/>
              <a:t>Cikader – fokus på først behandling og behov for anden behandling</a:t>
            </a:r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323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742EA-02A2-0631-1B91-CF9D3133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D02A9D-A461-28A6-9050-C22AA2EE2F6A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/>
              <a:t>Formål med strategi</a:t>
            </a:r>
          </a:p>
          <a:p>
            <a:r>
              <a:rPr lang="da-DK" dirty="0"/>
              <a:t>Strategi 2025 </a:t>
            </a:r>
          </a:p>
          <a:p>
            <a:r>
              <a:rPr lang="da-DK" dirty="0"/>
              <a:t>Strategi 2026</a:t>
            </a:r>
          </a:p>
          <a:p>
            <a:r>
              <a:rPr lang="da-DK" dirty="0"/>
              <a:t>Generelle anbefalinger</a:t>
            </a:r>
          </a:p>
          <a:p>
            <a:r>
              <a:rPr lang="da-DK" dirty="0"/>
              <a:t>Mandagsmøder og ad hoc-møder</a:t>
            </a:r>
          </a:p>
          <a:p>
            <a:r>
              <a:rPr lang="da-DK" dirty="0"/>
              <a:t>Genotyper og fænotyper og indsamling af skimmelisolater </a:t>
            </a:r>
          </a:p>
          <a:p>
            <a:r>
              <a:rPr lang="da-DK" dirty="0"/>
              <a:t>Evt.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1447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0FA9F-78B4-FAA6-273F-094A6A58C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5B65A0-7332-4677-936D-4172B0AD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Mandagsmøder - online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3D029E76-7134-FEC2-BE7A-564FF8BD06E6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lvl="1"/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Online-møde mandag kl. 8.00-8.15 fra ultimo maj til september</a:t>
            </a:r>
          </a:p>
          <a:p>
            <a:pPr lvl="2"/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Skimmel – fokus på Skimmelstrategi 2026</a:t>
            </a:r>
          </a:p>
          <a:p>
            <a:pPr lvl="2"/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Bladplet – fokus på først behandling</a:t>
            </a:r>
          </a:p>
          <a:p>
            <a:pPr lvl="2"/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Cikader – fokus på først behandling og behov for anden behandling</a:t>
            </a:r>
          </a:p>
          <a:p>
            <a:pPr lvl="1"/>
            <a:r>
              <a:rPr lang="da-DK" b="1" dirty="0"/>
              <a:t>Ad hoc møder </a:t>
            </a:r>
            <a:r>
              <a:rPr lang="da-DK" dirty="0"/>
              <a:t>– indkaldelse med kort varsel</a:t>
            </a:r>
          </a:p>
          <a:p>
            <a:pPr lvl="2"/>
            <a:r>
              <a:rPr lang="da-DK" dirty="0"/>
              <a:t>Nye afgørende forskning – opdagelser</a:t>
            </a:r>
          </a:p>
          <a:p>
            <a:pPr lvl="3"/>
            <a:r>
              <a:rPr lang="da-DK" dirty="0"/>
              <a:t>Patotyper (virulens), fungicidresistens</a:t>
            </a:r>
          </a:p>
          <a:p>
            <a:pPr lvl="2"/>
            <a:r>
              <a:rPr lang="da-DK" dirty="0"/>
              <a:t>Nye afgørende regelændringer</a:t>
            </a:r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809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40E43-F3F4-14DB-ABBE-3749B811D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6061D-D66F-F907-0F88-6DE8ADFC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Mandagsmøder - online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5D50567-3A43-F312-D01E-99C4E780AE26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lvl="1"/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Online-møde mandag kl. 8.00-8.15 fra ultimo maj til september</a:t>
            </a:r>
          </a:p>
          <a:p>
            <a:pPr lvl="2"/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Skimmel – fokus på Skimmelstrategi 2026</a:t>
            </a:r>
          </a:p>
          <a:p>
            <a:pPr lvl="2"/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Bladplet – fokus på først behandling</a:t>
            </a:r>
          </a:p>
          <a:p>
            <a:pPr lvl="2"/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Cikader – fokus på først behandling og behov for anden behandling</a:t>
            </a:r>
          </a:p>
          <a:p>
            <a:pPr lvl="1"/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Ad hoc møder – indkaldelse med kort varsel</a:t>
            </a:r>
          </a:p>
          <a:p>
            <a:pPr lvl="2"/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Nye afgørende forskning – opdagelser</a:t>
            </a:r>
          </a:p>
          <a:p>
            <a:pPr lvl="3"/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Patotyper (virulens), fungicidresistens</a:t>
            </a:r>
          </a:p>
          <a:p>
            <a:pPr lvl="2"/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Nye afgørende regelændringer</a:t>
            </a:r>
          </a:p>
          <a:p>
            <a:pPr lvl="1"/>
            <a:r>
              <a:rPr lang="da-DK" b="1" dirty="0"/>
              <a:t>Alle er velkommen</a:t>
            </a:r>
          </a:p>
          <a:p>
            <a:pPr lvl="2"/>
            <a:r>
              <a:rPr lang="da-DK" dirty="0"/>
              <a:t>Send mail til </a:t>
            </a:r>
            <a:r>
              <a:rPr lang="da-DK" dirty="0">
                <a:hlinkClick r:id="rId2"/>
              </a:rPr>
              <a:t>lab@seges.dk</a:t>
            </a:r>
            <a:endParaRPr lang="da-DK" dirty="0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2590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ADD93D3-D0E0-6B3B-34A2-BCA4B242E620}"/>
              </a:ext>
            </a:extLst>
          </p:cNvPr>
          <p:cNvSpPr/>
          <p:nvPr/>
        </p:nvSpPr>
        <p:spPr>
          <a:xfrm>
            <a:off x="0" y="0"/>
            <a:ext cx="12190413" cy="6858000"/>
          </a:xfrm>
          <a:prstGeom prst="rect">
            <a:avLst/>
          </a:prstGeom>
          <a:solidFill>
            <a:srgbClr val="081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7" name="Pladsholder til indhold 6" descr="Et billede, der indeholder plante, udendørs, blomst, træ&#10;&#10;Automatisk genereret beskrivelse">
            <a:extLst>
              <a:ext uri="{FF2B5EF4-FFF2-40B4-BE49-F238E27FC236}">
                <a16:creationId xmlns:a16="http://schemas.microsoft.com/office/drawing/2014/main" id="{FA37C53C-FE80-FB3F-D92A-F67F0081CD5A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24" y="-89776"/>
            <a:ext cx="9653164" cy="7239876"/>
          </a:xfr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58381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16E45-F795-B3C5-554C-E2414E43B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9D0B8-01BB-C3AE-0FEA-81A8483C5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Formål med strategi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34E0B1-EED5-16C2-D2B5-7F1BE67A880E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/>
              <a:t>Effektiv forebyggelse kartoffelskimmel på grund af </a:t>
            </a:r>
            <a:r>
              <a:rPr lang="da-DK" u="sng" dirty="0"/>
              <a:t>udbytte</a:t>
            </a:r>
            <a:r>
              <a:rPr lang="da-DK" dirty="0"/>
              <a:t> og </a:t>
            </a:r>
            <a:r>
              <a:rPr lang="da-DK" u="sng" dirty="0"/>
              <a:t>kvalitet</a:t>
            </a:r>
          </a:p>
          <a:p>
            <a:pPr lvl="2"/>
            <a:endParaRPr lang="da-DK" dirty="0"/>
          </a:p>
          <a:p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26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AF9B1-BFBD-5698-DF4E-64A0996A8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96D2D-0C3C-5038-5EDD-7C74D77D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Formål med strategi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ADEE82-3F81-9023-59C8-2F07D7073DF5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Effektiv forebyggelse kartoffelskimmel på grund af </a:t>
            </a:r>
            <a:r>
              <a:rPr lang="da-DK" u="sng" dirty="0">
                <a:solidFill>
                  <a:schemeClr val="bg1">
                    <a:lumMod val="75000"/>
                  </a:schemeClr>
                </a:solidFill>
              </a:rPr>
              <a:t>udbytte</a:t>
            </a:r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 og </a:t>
            </a:r>
            <a:r>
              <a:rPr lang="da-DK" u="sng" dirty="0">
                <a:solidFill>
                  <a:schemeClr val="bg1">
                    <a:lumMod val="75000"/>
                  </a:schemeClr>
                </a:solidFill>
              </a:rPr>
              <a:t>kvalitet</a:t>
            </a:r>
          </a:p>
          <a:p>
            <a:r>
              <a:rPr lang="da-DK" dirty="0"/>
              <a:t>Nedsætte risiko for udvikling af nye skimmeltyper</a:t>
            </a:r>
          </a:p>
          <a:p>
            <a:pPr lvl="1"/>
            <a:r>
              <a:rPr lang="da-DK" dirty="0"/>
              <a:t>Mutation og seksuel rekombination (oosporer)</a:t>
            </a:r>
          </a:p>
          <a:p>
            <a:pPr lvl="2"/>
            <a:r>
              <a:rPr lang="da-DK" dirty="0"/>
              <a:t>Nedbrydning af R-gener</a:t>
            </a:r>
          </a:p>
          <a:p>
            <a:pPr lvl="2"/>
            <a:r>
              <a:rPr lang="da-DK" dirty="0"/>
              <a:t>Fungicidresistens </a:t>
            </a:r>
          </a:p>
          <a:p>
            <a:pPr lvl="2"/>
            <a:endParaRPr lang="da-DK" dirty="0"/>
          </a:p>
          <a:p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r>
              <a:rPr lang="da-DK" dirty="0"/>
              <a:t>Forhindre risikoen </a:t>
            </a:r>
            <a:r>
              <a:rPr lang="da-DK" u="sng" dirty="0"/>
              <a:t>mutation</a:t>
            </a:r>
          </a:p>
          <a:p>
            <a:pPr lvl="1"/>
            <a:r>
              <a:rPr lang="da-DK" sz="2000" u="sng" dirty="0"/>
              <a:t>Nedbrydning af R-gener</a:t>
            </a:r>
          </a:p>
          <a:p>
            <a:pPr lvl="1"/>
            <a:r>
              <a:rPr lang="da-DK" sz="2000" dirty="0"/>
              <a:t>Fungicidresistens </a:t>
            </a:r>
          </a:p>
          <a:p>
            <a:pPr marL="252000" lvl="1" indent="0">
              <a:buNone/>
            </a:pPr>
            <a:endParaRPr lang="da-DK" sz="2000" dirty="0"/>
          </a:p>
          <a:p>
            <a:r>
              <a:rPr lang="da-DK" sz="2000" dirty="0"/>
              <a:t>F</a:t>
            </a:r>
            <a:r>
              <a:rPr lang="da-DK" dirty="0"/>
              <a:t>orhindre risikoen for produktion af oosporer = </a:t>
            </a:r>
            <a:r>
              <a:rPr lang="da-DK" u="sng" dirty="0"/>
              <a:t>kønnet rekombination </a:t>
            </a:r>
          </a:p>
          <a:p>
            <a:pPr lvl="1"/>
            <a:r>
              <a:rPr lang="da-DK" sz="2000" dirty="0"/>
              <a:t>Nedbrydning af R-gener</a:t>
            </a:r>
          </a:p>
          <a:p>
            <a:pPr lvl="1"/>
            <a:r>
              <a:rPr lang="da-DK" sz="2000" dirty="0"/>
              <a:t>Fungicidresistens</a:t>
            </a:r>
          </a:p>
          <a:p>
            <a:pPr lvl="1"/>
            <a:r>
              <a:rPr lang="da-DK" sz="2000" dirty="0"/>
              <a:t>Tidlig smitte 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9847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71E0BA-83D1-3151-BB2B-D89C10A8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Resistensgener kan nedbrydes ved punktmutation</a:t>
            </a:r>
          </a:p>
        </p:txBody>
      </p:sp>
      <p:pic>
        <p:nvPicPr>
          <p:cNvPr id="4" name="table" descr="Et billede, der indeholder tekst, skærmbillede, Font/skrifttype, nummer/tal&#10;&#10;Indhold genereret af kunstig intelligens kan være forkert.">
            <a:extLst>
              <a:ext uri="{FF2B5EF4-FFF2-40B4-BE49-F238E27FC236}">
                <a16:creationId xmlns:a16="http://schemas.microsoft.com/office/drawing/2014/main" id="{8ACA243F-9434-D611-BE8D-347226D336D3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2702488" y="1794510"/>
            <a:ext cx="6785436" cy="3657917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4D89BA63-7F07-DC80-631F-69F590742F2C}"/>
              </a:ext>
            </a:extLst>
          </p:cNvPr>
          <p:cNvSpPr txBox="1"/>
          <p:nvPr/>
        </p:nvSpPr>
        <p:spPr>
          <a:xfrm>
            <a:off x="529792" y="6249671"/>
            <a:ext cx="16607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100" dirty="0">
                <a:solidFill>
                  <a:schemeClr val="bg1">
                    <a:lumMod val="50000"/>
                  </a:schemeClr>
                </a:solidFill>
              </a:rPr>
              <a:t>Kilde: Geert Kessel, WUR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F19E936-BB5C-CCF0-7E7D-EFE4719A605C}"/>
              </a:ext>
            </a:extLst>
          </p:cNvPr>
          <p:cNvSpPr txBox="1"/>
          <p:nvPr/>
        </p:nvSpPr>
        <p:spPr>
          <a:xfrm>
            <a:off x="2739813" y="1856790"/>
            <a:ext cx="83381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a-DK" sz="1400" b="1" dirty="0"/>
              <a:t>Skimmel-</a:t>
            </a:r>
          </a:p>
          <a:p>
            <a:r>
              <a:rPr lang="da-DK" sz="1400" b="1" dirty="0"/>
              <a:t>varianter</a:t>
            </a:r>
          </a:p>
          <a:p>
            <a:endParaRPr lang="da-DK" sz="14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B91BCF2-85E2-A972-A1A8-215D415D048B}"/>
              </a:ext>
            </a:extLst>
          </p:cNvPr>
          <p:cNvSpPr txBox="1"/>
          <p:nvPr/>
        </p:nvSpPr>
        <p:spPr>
          <a:xfrm>
            <a:off x="3726024" y="1856790"/>
            <a:ext cx="104191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a-DK" sz="1400" b="1" dirty="0"/>
              <a:t>Brydning </a:t>
            </a:r>
          </a:p>
          <a:p>
            <a:r>
              <a:rPr lang="da-DK" sz="1400" b="1" dirty="0"/>
              <a:t>R-gen</a:t>
            </a:r>
          </a:p>
          <a:p>
            <a:endParaRPr lang="da-DK" sz="1400" b="1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0B9A90E-A9C3-4A40-A24C-878B805FED9C}"/>
              </a:ext>
            </a:extLst>
          </p:cNvPr>
          <p:cNvSpPr/>
          <p:nvPr/>
        </p:nvSpPr>
        <p:spPr>
          <a:xfrm>
            <a:off x="3726024" y="2481945"/>
            <a:ext cx="1041919" cy="1144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231346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67633-C773-9E01-235F-80F78210D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2BAB1-7C8B-16E5-5B99-B58AAB76C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Formål med strategi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EE8089-B31E-5632-D16B-EC2A0F7C6C26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Effektiv forebyggelse kartoffelskimmel på grund af udbytte og kvalitet</a:t>
            </a:r>
          </a:p>
          <a:p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Nedsætte risiko for udvikling af nye skimmeltyper</a:t>
            </a:r>
          </a:p>
          <a:p>
            <a:pPr lvl="1"/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Mutation og seksuel rekombination (oosporer)</a:t>
            </a:r>
          </a:p>
          <a:p>
            <a:pPr lvl="2"/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Nedbrydning af R-gener</a:t>
            </a:r>
          </a:p>
          <a:p>
            <a:pPr lvl="2"/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Fungicidresistens </a:t>
            </a:r>
          </a:p>
          <a:p>
            <a:r>
              <a:rPr lang="da-DK" dirty="0"/>
              <a:t>Tidligere og kraftigere angreb (oosporer, knoldskimmel)</a:t>
            </a:r>
          </a:p>
          <a:p>
            <a:pPr lvl="1"/>
            <a:r>
              <a:rPr lang="da-DK" dirty="0"/>
              <a:t>Større pesticidforbrug - stopbehandlinger</a:t>
            </a:r>
          </a:p>
          <a:p>
            <a:pPr lvl="1"/>
            <a:r>
              <a:rPr lang="da-DK" dirty="0"/>
              <a:t>Tidlig vækststandsning</a:t>
            </a:r>
          </a:p>
          <a:p>
            <a:pPr lvl="2"/>
            <a:endParaRPr lang="da-DK" dirty="0"/>
          </a:p>
          <a:p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r>
              <a:rPr lang="da-DK" dirty="0"/>
              <a:t>Forhindre risikoen </a:t>
            </a:r>
            <a:r>
              <a:rPr lang="da-DK" u="sng" dirty="0"/>
              <a:t>mutation</a:t>
            </a:r>
          </a:p>
          <a:p>
            <a:pPr lvl="1"/>
            <a:r>
              <a:rPr lang="da-DK" sz="2000" u="sng" dirty="0"/>
              <a:t>Nedbrydning af R-gener</a:t>
            </a:r>
          </a:p>
          <a:p>
            <a:pPr lvl="1"/>
            <a:r>
              <a:rPr lang="da-DK" sz="2000" dirty="0"/>
              <a:t>Fungicidresistens </a:t>
            </a:r>
          </a:p>
          <a:p>
            <a:pPr marL="252000" lvl="1" indent="0">
              <a:buNone/>
            </a:pPr>
            <a:endParaRPr lang="da-DK" sz="2000" dirty="0"/>
          </a:p>
          <a:p>
            <a:r>
              <a:rPr lang="da-DK" sz="2000" dirty="0"/>
              <a:t>F</a:t>
            </a:r>
            <a:r>
              <a:rPr lang="da-DK" dirty="0"/>
              <a:t>orhindre risikoen for produktion af oosporer = </a:t>
            </a:r>
            <a:r>
              <a:rPr lang="da-DK" u="sng" dirty="0"/>
              <a:t>kønnet rekombination </a:t>
            </a:r>
          </a:p>
          <a:p>
            <a:pPr lvl="1"/>
            <a:r>
              <a:rPr lang="da-DK" sz="2000" dirty="0"/>
              <a:t>Nedbrydning af R-gener</a:t>
            </a:r>
          </a:p>
          <a:p>
            <a:pPr lvl="1"/>
            <a:r>
              <a:rPr lang="da-DK" sz="2000" dirty="0"/>
              <a:t>Fungicidresistens</a:t>
            </a:r>
          </a:p>
          <a:p>
            <a:pPr lvl="1"/>
            <a:r>
              <a:rPr lang="da-DK" sz="2000" dirty="0"/>
              <a:t>Tidlig smitte 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6048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06CDE-8F74-D293-8936-169A8005A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30907-BE2F-A2A3-A3BC-A2CDEE887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Skimmelstrategi 2025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95BB57FA-3006-7BD8-A8B1-C6BA12311CD4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rcRect b="35293"/>
          <a:stretch>
            <a:fillRect/>
          </a:stretch>
        </p:blipFill>
        <p:spPr>
          <a:xfrm>
            <a:off x="823119" y="2275682"/>
            <a:ext cx="10544175" cy="174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9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6803D-1E9A-0BB6-3B82-C34B81896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7A33B-BEF1-27F1-EF5A-03C14860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Skimmelstrategi 2025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3DC9A5F6-8F96-E4E2-CD2C-5D60C4E23DD3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823119" y="2275681"/>
            <a:ext cx="105441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2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A54FC-E5EB-36E4-5DE6-0ED61D86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Skimmelstrategi 2026</a:t>
            </a:r>
          </a:p>
        </p:txBody>
      </p:sp>
      <p:pic>
        <p:nvPicPr>
          <p:cNvPr id="3" name="Pladsholder til indhold 2">
            <a:extLst>
              <a:ext uri="{FF2B5EF4-FFF2-40B4-BE49-F238E27FC236}">
                <a16:creationId xmlns:a16="http://schemas.microsoft.com/office/drawing/2014/main" id="{39DE95D3-1CDF-0086-B2B0-21B239C346B6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775494" y="2747169"/>
            <a:ext cx="106394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50996"/>
      </p:ext>
    </p:extLst>
  </p:cSld>
  <p:clrMapOvr>
    <a:masterClrMapping/>
  </p:clrMapOvr>
</p:sld>
</file>

<file path=ppt/theme/theme1.xml><?xml version="1.0" encoding="utf-8"?>
<a:theme xmlns:a="http://schemas.openxmlformats.org/drawingml/2006/main" name="SEGES Innovation">
  <a:themeElements>
    <a:clrScheme name="SEGES PS">
      <a:dk1>
        <a:srgbClr val="000000"/>
      </a:dk1>
      <a:lt1>
        <a:sysClr val="window" lastClr="FFFFFF"/>
      </a:lt1>
      <a:dk2>
        <a:srgbClr val="005521"/>
      </a:dk2>
      <a:lt2>
        <a:srgbClr val="FFFFFF"/>
      </a:lt2>
      <a:accent1>
        <a:srgbClr val="71AE89"/>
      </a:accent1>
      <a:accent2>
        <a:srgbClr val="00435E"/>
      </a:accent2>
      <a:accent3>
        <a:srgbClr val="CECCBB"/>
      </a:accent3>
      <a:accent4>
        <a:srgbClr val="9DDCF9"/>
      </a:accent4>
      <a:accent5>
        <a:srgbClr val="4B3E31"/>
      </a:accent5>
      <a:accent6>
        <a:srgbClr val="EE6C00"/>
      </a:accent6>
      <a:hlink>
        <a:srgbClr val="00435E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_ny.potx" id="{CA80C423-0A53-439A-8CF1-D8BC8FE5432F}" vid="{41EFF85D-4955-4764-BEA6-4A4110A7AF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RTIS BELCHIM">
    <a:dk1>
      <a:sysClr val="windowText" lastClr="000000"/>
    </a:dk1>
    <a:lt1>
      <a:sysClr val="window" lastClr="FFFFFF"/>
    </a:lt1>
    <a:dk2>
      <a:srgbClr val="00534E"/>
    </a:dk2>
    <a:lt2>
      <a:srgbClr val="00323C"/>
    </a:lt2>
    <a:accent1>
      <a:srgbClr val="006175"/>
    </a:accent1>
    <a:accent2>
      <a:srgbClr val="00ADD4"/>
    </a:accent2>
    <a:accent3>
      <a:srgbClr val="BDD753"/>
    </a:accent3>
    <a:accent4>
      <a:srgbClr val="FFCB05"/>
    </a:accent4>
    <a:accent5>
      <a:srgbClr val="ED1847"/>
    </a:accent5>
    <a:accent6>
      <a:srgbClr val="00A69E"/>
    </a:accent6>
    <a:hlink>
      <a:srgbClr val="48A1FA"/>
    </a:hlink>
    <a:folHlink>
      <a:srgbClr val="48A1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677</Words>
  <Application>Microsoft Office PowerPoint</Application>
  <PresentationFormat>Brugerdefineret</PresentationFormat>
  <Paragraphs>154</Paragraphs>
  <Slides>22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6" baseType="lpstr">
      <vt:lpstr>Arial</vt:lpstr>
      <vt:lpstr>Avenir LT Pro 65 Medium</vt:lpstr>
      <vt:lpstr>Calibri</vt:lpstr>
      <vt:lpstr>SEGES Innovation</vt:lpstr>
      <vt:lpstr>Skimmelstrategi 2026</vt:lpstr>
      <vt:lpstr>Dagsorden</vt:lpstr>
      <vt:lpstr>Formål med strategi</vt:lpstr>
      <vt:lpstr>Formål med strategi</vt:lpstr>
      <vt:lpstr>Resistensgener kan nedbrydes ved punktmutation</vt:lpstr>
      <vt:lpstr>Formål med strategi</vt:lpstr>
      <vt:lpstr>Skimmelstrategi 2025</vt:lpstr>
      <vt:lpstr>Skimmelstrategi 2025</vt:lpstr>
      <vt:lpstr>Skimmelstrategi 2026</vt:lpstr>
      <vt:lpstr>Variabel dosering i 2026 – simplificeret </vt:lpstr>
      <vt:lpstr>Generelle anbefalinger</vt:lpstr>
      <vt:lpstr>Generelle anbefalinger</vt:lpstr>
      <vt:lpstr>Generelle anbefalinger</vt:lpstr>
      <vt:lpstr>Generelle anbefalinger</vt:lpstr>
      <vt:lpstr>Generelle anbefalinger</vt:lpstr>
      <vt:lpstr>Generelle anbefalinger</vt:lpstr>
      <vt:lpstr>Generelle anbefalinger</vt:lpstr>
      <vt:lpstr>Generelle anbefalinger</vt:lpstr>
      <vt:lpstr>Mandagsmøder - online</vt:lpstr>
      <vt:lpstr>Mandagsmøder - online</vt:lpstr>
      <vt:lpstr>Mandagsmøder - online</vt:lpstr>
      <vt:lpstr>PowerPoint-præsentation</vt:lpstr>
    </vt:vector>
  </TitlesOfParts>
  <Company>SEGES Innovation - Planter &amp; Miljø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Skimmelsituationen i DK</dc:title>
  <dc:creator>Lars Bødker</dc:creator>
  <cp:lastModifiedBy>Sanne Trampedach</cp:lastModifiedBy>
  <cp:revision>1201</cp:revision>
  <cp:lastPrinted>2023-05-08T09:19:14Z</cp:lastPrinted>
  <dcterms:created xsi:type="dcterms:W3CDTF">2023-01-29T11:11:45Z</dcterms:created>
  <dcterms:modified xsi:type="dcterms:W3CDTF">2026-03-31T11:02:55Z</dcterms:modified>
</cp:coreProperties>
</file>