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  <p:sldMasterId id="2147483752" r:id="rId2"/>
    <p:sldMasterId id="2147483772" r:id="rId3"/>
  </p:sldMasterIdLst>
  <p:notesMasterIdLst>
    <p:notesMasterId r:id="rId35"/>
  </p:notesMasterIdLst>
  <p:handoutMasterIdLst>
    <p:handoutMasterId r:id="rId36"/>
  </p:handoutMasterIdLst>
  <p:sldIdLst>
    <p:sldId id="256" r:id="rId4"/>
    <p:sldId id="403" r:id="rId5"/>
    <p:sldId id="268" r:id="rId6"/>
    <p:sldId id="262" r:id="rId7"/>
    <p:sldId id="261" r:id="rId8"/>
    <p:sldId id="712" r:id="rId9"/>
    <p:sldId id="259" r:id="rId10"/>
    <p:sldId id="260" r:id="rId11"/>
    <p:sldId id="707" r:id="rId12"/>
    <p:sldId id="264" r:id="rId13"/>
    <p:sldId id="263" r:id="rId14"/>
    <p:sldId id="265" r:id="rId15"/>
    <p:sldId id="267" r:id="rId16"/>
    <p:sldId id="269" r:id="rId17"/>
    <p:sldId id="270" r:id="rId18"/>
    <p:sldId id="708" r:id="rId19"/>
    <p:sldId id="271" r:id="rId20"/>
    <p:sldId id="272" r:id="rId21"/>
    <p:sldId id="275" r:id="rId22"/>
    <p:sldId id="274" r:id="rId23"/>
    <p:sldId id="706" r:id="rId24"/>
    <p:sldId id="710" r:id="rId25"/>
    <p:sldId id="266" r:id="rId26"/>
    <p:sldId id="709" r:id="rId27"/>
    <p:sldId id="399" r:id="rId28"/>
    <p:sldId id="400" r:id="rId29"/>
    <p:sldId id="402" r:id="rId30"/>
    <p:sldId id="401" r:id="rId31"/>
    <p:sldId id="713" r:id="rId32"/>
    <p:sldId id="714" r:id="rId33"/>
    <p:sldId id="398" r:id="rId34"/>
  </p:sldIdLst>
  <p:sldSz cx="12190413" cy="6858000"/>
  <p:notesSz cx="9926638" cy="679767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">
          <p15:clr>
            <a:srgbClr val="A4A3A4"/>
          </p15:clr>
        </p15:guide>
        <p15:guide id="2" orient="horz" pos="979">
          <p15:clr>
            <a:srgbClr val="A4A3A4"/>
          </p15:clr>
        </p15:guide>
        <p15:guide id="3" orient="horz" pos="3996">
          <p15:clr>
            <a:srgbClr val="A4A3A4"/>
          </p15:clr>
        </p15:guide>
        <p15:guide id="4" orient="horz" pos="870">
          <p15:clr>
            <a:srgbClr val="A4A3A4"/>
          </p15:clr>
        </p15:guide>
        <p15:guide id="5" orient="horz" pos="3589">
          <p15:clr>
            <a:srgbClr val="A4A3A4"/>
          </p15:clr>
        </p15:guide>
        <p15:guide id="6" pos="4969">
          <p15:clr>
            <a:srgbClr val="A4A3A4"/>
          </p15:clr>
        </p15:guide>
        <p15:guide id="7" pos="349">
          <p15:clr>
            <a:srgbClr val="A4A3A4"/>
          </p15:clr>
        </p15:guide>
        <p15:guide id="8" pos="1440">
          <p15:clr>
            <a:srgbClr val="A4A3A4"/>
          </p15:clr>
        </p15:guide>
        <p15:guide id="9" pos="1538">
          <p15:clr>
            <a:srgbClr val="A4A3A4"/>
          </p15:clr>
        </p15:guide>
        <p15:guide id="10" pos="2616">
          <p15:clr>
            <a:srgbClr val="A4A3A4"/>
          </p15:clr>
        </p15:guide>
        <p15:guide id="11" pos="2712">
          <p15:clr>
            <a:srgbClr val="A4A3A4"/>
          </p15:clr>
        </p15:guide>
        <p15:guide id="12" pos="3798">
          <p15:clr>
            <a:srgbClr val="A4A3A4"/>
          </p15:clr>
        </p15:guide>
        <p15:guide id="13" pos="3888">
          <p15:clr>
            <a:srgbClr val="A4A3A4"/>
          </p15:clr>
        </p15:guide>
        <p15:guide id="14" pos="5058">
          <p15:clr>
            <a:srgbClr val="A4A3A4"/>
          </p15:clr>
        </p15:guide>
        <p15:guide id="15" pos="6162">
          <p15:clr>
            <a:srgbClr val="A4A3A4"/>
          </p15:clr>
        </p15:guide>
        <p15:guide id="16" pos="6246">
          <p15:clr>
            <a:srgbClr val="A4A3A4"/>
          </p15:clr>
        </p15:guide>
        <p15:guide id="17" pos="7333">
          <p15:clr>
            <a:srgbClr val="A4A3A4"/>
          </p15:clr>
        </p15:guide>
        <p15:guide id="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clrMru>
    <a:srgbClr val="4B3E31"/>
    <a:srgbClr val="00435E"/>
    <a:srgbClr val="FFC828"/>
    <a:srgbClr val="ADCFBA"/>
    <a:srgbClr val="BF9C81"/>
    <a:srgbClr val="C8C7B2"/>
    <a:srgbClr val="076471"/>
    <a:srgbClr val="88919F"/>
    <a:srgbClr val="141432"/>
    <a:srgbClr val="96B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95" autoAdjust="0"/>
  </p:normalViewPr>
  <p:slideViewPr>
    <p:cSldViewPr snapToGrid="0" snapToObjects="1" showGuides="1">
      <p:cViewPr varScale="1">
        <p:scale>
          <a:sx n="63" d="100"/>
          <a:sy n="63" d="100"/>
        </p:scale>
        <p:origin x="76" y="44"/>
      </p:cViewPr>
      <p:guideLst>
        <p:guide orient="horz" pos="276"/>
        <p:guide orient="horz" pos="979"/>
        <p:guide orient="horz" pos="3996"/>
        <p:guide orient="horz" pos="870"/>
        <p:guide orient="horz" pos="3589"/>
        <p:guide pos="4969"/>
        <p:guide pos="349"/>
        <p:guide pos="1440"/>
        <p:guide pos="1538"/>
        <p:guide pos="2616"/>
        <p:guide pos="2712"/>
        <p:guide pos="3798"/>
        <p:guide pos="3888"/>
        <p:guide pos="5058"/>
        <p:guide pos="6162"/>
        <p:guide pos="6246"/>
        <p:guide pos="733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-2645" y="-8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7EC25A-9903-4740-A7A7-5F4524D6D65D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1318559-3CBA-4116-BD2A-E359BE109050}">
      <dgm:prSet/>
      <dgm:spPr/>
      <dgm:t>
        <a:bodyPr/>
        <a:lstStyle/>
        <a:p>
          <a:r>
            <a:rPr lang="en-US"/>
            <a:t>Fakta om Salmonella – “Kend fjenden”</a:t>
          </a:r>
        </a:p>
      </dgm:t>
    </dgm:pt>
    <dgm:pt modelId="{8B746545-2EE0-4F69-AD02-0F88C98B8E67}" type="parTrans" cxnId="{3EC570AA-C0D3-434E-9287-3199437BC319}">
      <dgm:prSet/>
      <dgm:spPr/>
      <dgm:t>
        <a:bodyPr/>
        <a:lstStyle/>
        <a:p>
          <a:endParaRPr lang="en-US"/>
        </a:p>
      </dgm:t>
    </dgm:pt>
    <dgm:pt modelId="{B44D9102-9EE0-4D9B-8F0E-2E1D6826E7CE}" type="sibTrans" cxnId="{3EC570AA-C0D3-434E-9287-3199437BC319}">
      <dgm:prSet/>
      <dgm:spPr/>
      <dgm:t>
        <a:bodyPr/>
        <a:lstStyle/>
        <a:p>
          <a:endParaRPr lang="en-US"/>
        </a:p>
      </dgm:t>
    </dgm:pt>
    <dgm:pt modelId="{FE0EA24A-DC61-48D8-A3FC-CE7B50679AF2}">
      <dgm:prSet/>
      <dgm:spPr/>
      <dgm:t>
        <a:bodyPr/>
        <a:lstStyle/>
        <a:p>
          <a:r>
            <a:rPr lang="en-US" dirty="0"/>
            <a:t>Status i </a:t>
          </a:r>
          <a:r>
            <a:rPr lang="en-US" dirty="0" err="1"/>
            <a:t>Danmark</a:t>
          </a:r>
          <a:r>
            <a:rPr lang="en-US" dirty="0"/>
            <a:t> pt. </a:t>
          </a:r>
        </a:p>
      </dgm:t>
    </dgm:pt>
    <dgm:pt modelId="{1A1E2EE8-491E-40FA-A895-6A51A96E219C}" type="parTrans" cxnId="{950773E3-CA0F-4DBF-8A63-2A27C65DDC39}">
      <dgm:prSet/>
      <dgm:spPr/>
      <dgm:t>
        <a:bodyPr/>
        <a:lstStyle/>
        <a:p>
          <a:endParaRPr lang="en-US"/>
        </a:p>
      </dgm:t>
    </dgm:pt>
    <dgm:pt modelId="{ED814959-8880-45DB-9504-2627BC0CB79C}" type="sibTrans" cxnId="{950773E3-CA0F-4DBF-8A63-2A27C65DDC39}">
      <dgm:prSet/>
      <dgm:spPr/>
      <dgm:t>
        <a:bodyPr/>
        <a:lstStyle/>
        <a:p>
          <a:endParaRPr lang="en-US"/>
        </a:p>
      </dgm:t>
    </dgm:pt>
    <dgm:pt modelId="{574FEFE5-35D4-40DB-BA4D-FE84D814FB2E}">
      <dgm:prSet/>
      <dgm:spPr/>
      <dgm:t>
        <a:bodyPr/>
        <a:lstStyle/>
        <a:p>
          <a:r>
            <a:rPr lang="en-US"/>
            <a:t>Sanering i besætningerne</a:t>
          </a:r>
        </a:p>
      </dgm:t>
    </dgm:pt>
    <dgm:pt modelId="{3EAC417F-9558-4374-A5F4-2B6616217CC0}" type="parTrans" cxnId="{D7D3BBBA-24F2-49BB-A2DF-1F89809CB5EA}">
      <dgm:prSet/>
      <dgm:spPr/>
      <dgm:t>
        <a:bodyPr/>
        <a:lstStyle/>
        <a:p>
          <a:endParaRPr lang="en-US"/>
        </a:p>
      </dgm:t>
    </dgm:pt>
    <dgm:pt modelId="{A7A3D61E-6839-4E2B-B27C-BA153031DBF1}" type="sibTrans" cxnId="{D7D3BBBA-24F2-49BB-A2DF-1F89809CB5EA}">
      <dgm:prSet/>
      <dgm:spPr/>
      <dgm:t>
        <a:bodyPr/>
        <a:lstStyle/>
        <a:p>
          <a:endParaRPr lang="en-US"/>
        </a:p>
      </dgm:t>
    </dgm:pt>
    <dgm:pt modelId="{5D6DEA60-0C12-4125-972F-81F1FF614529}">
      <dgm:prSet/>
      <dgm:spPr/>
      <dgm:t>
        <a:bodyPr/>
        <a:lstStyle/>
        <a:p>
          <a:r>
            <a:rPr lang="en-US"/>
            <a:t>Smittebeskyttelse</a:t>
          </a:r>
        </a:p>
      </dgm:t>
    </dgm:pt>
    <dgm:pt modelId="{B292F742-36F2-4E22-86E9-8D424194EA21}" type="parTrans" cxnId="{C758AA7C-B0E4-4F44-8C3C-923E8DE37C10}">
      <dgm:prSet/>
      <dgm:spPr/>
      <dgm:t>
        <a:bodyPr/>
        <a:lstStyle/>
        <a:p>
          <a:endParaRPr lang="en-US"/>
        </a:p>
      </dgm:t>
    </dgm:pt>
    <dgm:pt modelId="{DF43CB6B-4729-4E69-9D28-7EE6E7A2A6CA}" type="sibTrans" cxnId="{C758AA7C-B0E4-4F44-8C3C-923E8DE37C10}">
      <dgm:prSet/>
      <dgm:spPr/>
      <dgm:t>
        <a:bodyPr/>
        <a:lstStyle/>
        <a:p>
          <a:endParaRPr lang="en-US"/>
        </a:p>
      </dgm:t>
    </dgm:pt>
    <dgm:pt modelId="{85F664FD-C9EC-4824-9331-0B34B8409C29}">
      <dgm:prSet/>
      <dgm:spPr/>
      <dgm:t>
        <a:bodyPr/>
        <a:lstStyle/>
        <a:p>
          <a:r>
            <a:rPr lang="en-US"/>
            <a:t>Spørgsmål/diskussion</a:t>
          </a:r>
        </a:p>
      </dgm:t>
    </dgm:pt>
    <dgm:pt modelId="{256BBDBC-B07B-4104-A45F-C421485E83F8}" type="parTrans" cxnId="{8BD6B93F-2580-4A78-96F2-712D0A51CAA7}">
      <dgm:prSet/>
      <dgm:spPr/>
      <dgm:t>
        <a:bodyPr/>
        <a:lstStyle/>
        <a:p>
          <a:endParaRPr lang="en-US"/>
        </a:p>
      </dgm:t>
    </dgm:pt>
    <dgm:pt modelId="{E691BA6C-0ABD-4ED5-B795-D165ACF2BEEF}" type="sibTrans" cxnId="{8BD6B93F-2580-4A78-96F2-712D0A51CAA7}">
      <dgm:prSet/>
      <dgm:spPr/>
      <dgm:t>
        <a:bodyPr/>
        <a:lstStyle/>
        <a:p>
          <a:endParaRPr lang="en-US"/>
        </a:p>
      </dgm:t>
    </dgm:pt>
    <dgm:pt modelId="{50DA5CDF-ED84-4F4C-9F62-7F6390571061}" type="pres">
      <dgm:prSet presAssocID="{3A7EC25A-9903-4740-A7A7-5F4524D6D65D}" presName="linear" presStyleCnt="0">
        <dgm:presLayoutVars>
          <dgm:animLvl val="lvl"/>
          <dgm:resizeHandles val="exact"/>
        </dgm:presLayoutVars>
      </dgm:prSet>
      <dgm:spPr/>
    </dgm:pt>
    <dgm:pt modelId="{F9913C4C-BB24-4087-81B1-402A826FA810}" type="pres">
      <dgm:prSet presAssocID="{D1318559-3CBA-4116-BD2A-E359BE10905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FDD09FE-FFD1-42BB-919F-662B5508F215}" type="pres">
      <dgm:prSet presAssocID="{B44D9102-9EE0-4D9B-8F0E-2E1D6826E7CE}" presName="spacer" presStyleCnt="0"/>
      <dgm:spPr/>
    </dgm:pt>
    <dgm:pt modelId="{F0526F11-D32E-4FF4-A72F-7719AF40B10E}" type="pres">
      <dgm:prSet presAssocID="{FE0EA24A-DC61-48D8-A3FC-CE7B50679AF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3A50CF6-6594-4E35-9220-5C219CE61AF9}" type="pres">
      <dgm:prSet presAssocID="{ED814959-8880-45DB-9504-2627BC0CB79C}" presName="spacer" presStyleCnt="0"/>
      <dgm:spPr/>
    </dgm:pt>
    <dgm:pt modelId="{5757E41D-F924-475B-95D6-114D6ADECD64}" type="pres">
      <dgm:prSet presAssocID="{574FEFE5-35D4-40DB-BA4D-FE84D814FB2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35D8A62-9DAF-4281-A860-AF6F56CA0171}" type="pres">
      <dgm:prSet presAssocID="{A7A3D61E-6839-4E2B-B27C-BA153031DBF1}" presName="spacer" presStyleCnt="0"/>
      <dgm:spPr/>
    </dgm:pt>
    <dgm:pt modelId="{160A345E-6116-4B18-870B-9F0397D551D9}" type="pres">
      <dgm:prSet presAssocID="{5D6DEA60-0C12-4125-972F-81F1FF61452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4245B3C-F929-4C18-BEAE-111DBB1B0F7A}" type="pres">
      <dgm:prSet presAssocID="{DF43CB6B-4729-4E69-9D28-7EE6E7A2A6CA}" presName="spacer" presStyleCnt="0"/>
      <dgm:spPr/>
    </dgm:pt>
    <dgm:pt modelId="{42BE5612-69B8-4A2E-90CD-7B55415039D9}" type="pres">
      <dgm:prSet presAssocID="{85F664FD-C9EC-4824-9331-0B34B8409C2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98AAD0B-C56A-4C3D-B70A-07A2CA36E90C}" type="presOf" srcId="{3A7EC25A-9903-4740-A7A7-5F4524D6D65D}" destId="{50DA5CDF-ED84-4F4C-9F62-7F6390571061}" srcOrd="0" destOrd="0" presId="urn:microsoft.com/office/officeart/2005/8/layout/vList2"/>
    <dgm:cxn modelId="{14878812-27EF-4886-8121-2D8FB1960C91}" type="presOf" srcId="{574FEFE5-35D4-40DB-BA4D-FE84D814FB2E}" destId="{5757E41D-F924-475B-95D6-114D6ADECD64}" srcOrd="0" destOrd="0" presId="urn:microsoft.com/office/officeart/2005/8/layout/vList2"/>
    <dgm:cxn modelId="{8BD6B93F-2580-4A78-96F2-712D0A51CAA7}" srcId="{3A7EC25A-9903-4740-A7A7-5F4524D6D65D}" destId="{85F664FD-C9EC-4824-9331-0B34B8409C29}" srcOrd="4" destOrd="0" parTransId="{256BBDBC-B07B-4104-A45F-C421485E83F8}" sibTransId="{E691BA6C-0ABD-4ED5-B795-D165ACF2BEEF}"/>
    <dgm:cxn modelId="{2010474C-78C5-42E6-B7BD-7945E0042CDE}" type="presOf" srcId="{FE0EA24A-DC61-48D8-A3FC-CE7B50679AF2}" destId="{F0526F11-D32E-4FF4-A72F-7719AF40B10E}" srcOrd="0" destOrd="0" presId="urn:microsoft.com/office/officeart/2005/8/layout/vList2"/>
    <dgm:cxn modelId="{B3A9514D-9B1B-4803-BEC9-FC8D2D9847F1}" type="presOf" srcId="{D1318559-3CBA-4116-BD2A-E359BE109050}" destId="{F9913C4C-BB24-4087-81B1-402A826FA810}" srcOrd="0" destOrd="0" presId="urn:microsoft.com/office/officeart/2005/8/layout/vList2"/>
    <dgm:cxn modelId="{C758AA7C-B0E4-4F44-8C3C-923E8DE37C10}" srcId="{3A7EC25A-9903-4740-A7A7-5F4524D6D65D}" destId="{5D6DEA60-0C12-4125-972F-81F1FF614529}" srcOrd="3" destOrd="0" parTransId="{B292F742-36F2-4E22-86E9-8D424194EA21}" sibTransId="{DF43CB6B-4729-4E69-9D28-7EE6E7A2A6CA}"/>
    <dgm:cxn modelId="{BC2CEDA8-84A4-46B2-AB6F-30CF373A6152}" type="presOf" srcId="{85F664FD-C9EC-4824-9331-0B34B8409C29}" destId="{42BE5612-69B8-4A2E-90CD-7B55415039D9}" srcOrd="0" destOrd="0" presId="urn:microsoft.com/office/officeart/2005/8/layout/vList2"/>
    <dgm:cxn modelId="{3EC570AA-C0D3-434E-9287-3199437BC319}" srcId="{3A7EC25A-9903-4740-A7A7-5F4524D6D65D}" destId="{D1318559-3CBA-4116-BD2A-E359BE109050}" srcOrd="0" destOrd="0" parTransId="{8B746545-2EE0-4F69-AD02-0F88C98B8E67}" sibTransId="{B44D9102-9EE0-4D9B-8F0E-2E1D6826E7CE}"/>
    <dgm:cxn modelId="{EA627BB2-68AF-4DA5-B148-3097E062F6D9}" type="presOf" srcId="{5D6DEA60-0C12-4125-972F-81F1FF614529}" destId="{160A345E-6116-4B18-870B-9F0397D551D9}" srcOrd="0" destOrd="0" presId="urn:microsoft.com/office/officeart/2005/8/layout/vList2"/>
    <dgm:cxn modelId="{D7D3BBBA-24F2-49BB-A2DF-1F89809CB5EA}" srcId="{3A7EC25A-9903-4740-A7A7-5F4524D6D65D}" destId="{574FEFE5-35D4-40DB-BA4D-FE84D814FB2E}" srcOrd="2" destOrd="0" parTransId="{3EAC417F-9558-4374-A5F4-2B6616217CC0}" sibTransId="{A7A3D61E-6839-4E2B-B27C-BA153031DBF1}"/>
    <dgm:cxn modelId="{950773E3-CA0F-4DBF-8A63-2A27C65DDC39}" srcId="{3A7EC25A-9903-4740-A7A7-5F4524D6D65D}" destId="{FE0EA24A-DC61-48D8-A3FC-CE7B50679AF2}" srcOrd="1" destOrd="0" parTransId="{1A1E2EE8-491E-40FA-A895-6A51A96E219C}" sibTransId="{ED814959-8880-45DB-9504-2627BC0CB79C}"/>
    <dgm:cxn modelId="{94E0A87C-B719-48CF-BBDD-A9D15DE08B46}" type="presParOf" srcId="{50DA5CDF-ED84-4F4C-9F62-7F6390571061}" destId="{F9913C4C-BB24-4087-81B1-402A826FA810}" srcOrd="0" destOrd="0" presId="urn:microsoft.com/office/officeart/2005/8/layout/vList2"/>
    <dgm:cxn modelId="{2056560F-A77C-4174-BD0C-A9784B1A4268}" type="presParOf" srcId="{50DA5CDF-ED84-4F4C-9F62-7F6390571061}" destId="{2FDD09FE-FFD1-42BB-919F-662B5508F215}" srcOrd="1" destOrd="0" presId="urn:microsoft.com/office/officeart/2005/8/layout/vList2"/>
    <dgm:cxn modelId="{9071A5A7-C802-493F-B62F-273323ABDC5C}" type="presParOf" srcId="{50DA5CDF-ED84-4F4C-9F62-7F6390571061}" destId="{F0526F11-D32E-4FF4-A72F-7719AF40B10E}" srcOrd="2" destOrd="0" presId="urn:microsoft.com/office/officeart/2005/8/layout/vList2"/>
    <dgm:cxn modelId="{F1303AB9-7EE7-40AF-A0A3-1D8E67880E03}" type="presParOf" srcId="{50DA5CDF-ED84-4F4C-9F62-7F6390571061}" destId="{03A50CF6-6594-4E35-9220-5C219CE61AF9}" srcOrd="3" destOrd="0" presId="urn:microsoft.com/office/officeart/2005/8/layout/vList2"/>
    <dgm:cxn modelId="{D6399967-788F-4BA5-98D1-AC3474C2E0D0}" type="presParOf" srcId="{50DA5CDF-ED84-4F4C-9F62-7F6390571061}" destId="{5757E41D-F924-475B-95D6-114D6ADECD64}" srcOrd="4" destOrd="0" presId="urn:microsoft.com/office/officeart/2005/8/layout/vList2"/>
    <dgm:cxn modelId="{74D0EF58-D6CE-4167-93B3-B9A91104F464}" type="presParOf" srcId="{50DA5CDF-ED84-4F4C-9F62-7F6390571061}" destId="{D35D8A62-9DAF-4281-A860-AF6F56CA0171}" srcOrd="5" destOrd="0" presId="urn:microsoft.com/office/officeart/2005/8/layout/vList2"/>
    <dgm:cxn modelId="{985337C9-3265-4F8A-83A7-7F5271A800C6}" type="presParOf" srcId="{50DA5CDF-ED84-4F4C-9F62-7F6390571061}" destId="{160A345E-6116-4B18-870B-9F0397D551D9}" srcOrd="6" destOrd="0" presId="urn:microsoft.com/office/officeart/2005/8/layout/vList2"/>
    <dgm:cxn modelId="{8CC17ABC-C624-438D-8002-2D9B4A5D1B83}" type="presParOf" srcId="{50DA5CDF-ED84-4F4C-9F62-7F6390571061}" destId="{84245B3C-F929-4C18-BEAE-111DBB1B0F7A}" srcOrd="7" destOrd="0" presId="urn:microsoft.com/office/officeart/2005/8/layout/vList2"/>
    <dgm:cxn modelId="{FC892553-8FA7-41E9-AEAF-C9A81FE5D6BF}" type="presParOf" srcId="{50DA5CDF-ED84-4F4C-9F62-7F6390571061}" destId="{42BE5612-69B8-4A2E-90CD-7B55415039D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13C4C-BB24-4087-81B1-402A826FA810}">
      <dsp:nvSpPr>
        <dsp:cNvPr id="0" name=""/>
        <dsp:cNvSpPr/>
      </dsp:nvSpPr>
      <dsp:spPr>
        <a:xfrm>
          <a:off x="0" y="17749"/>
          <a:ext cx="7296257" cy="748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Fakta om Salmonella – “Kend fjenden”</a:t>
          </a:r>
        </a:p>
      </dsp:txBody>
      <dsp:txXfrm>
        <a:off x="36553" y="54302"/>
        <a:ext cx="7223151" cy="675694"/>
      </dsp:txXfrm>
    </dsp:sp>
    <dsp:sp modelId="{F0526F11-D32E-4FF4-A72F-7719AF40B10E}">
      <dsp:nvSpPr>
        <dsp:cNvPr id="0" name=""/>
        <dsp:cNvSpPr/>
      </dsp:nvSpPr>
      <dsp:spPr>
        <a:xfrm>
          <a:off x="0" y="858709"/>
          <a:ext cx="7296257" cy="748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Status i </a:t>
          </a:r>
          <a:r>
            <a:rPr lang="en-US" sz="3200" kern="1200" dirty="0" err="1"/>
            <a:t>Danmark</a:t>
          </a:r>
          <a:r>
            <a:rPr lang="en-US" sz="3200" kern="1200" dirty="0"/>
            <a:t> pt. </a:t>
          </a:r>
        </a:p>
      </dsp:txBody>
      <dsp:txXfrm>
        <a:off x="36553" y="895262"/>
        <a:ext cx="7223151" cy="675694"/>
      </dsp:txXfrm>
    </dsp:sp>
    <dsp:sp modelId="{5757E41D-F924-475B-95D6-114D6ADECD64}">
      <dsp:nvSpPr>
        <dsp:cNvPr id="0" name=""/>
        <dsp:cNvSpPr/>
      </dsp:nvSpPr>
      <dsp:spPr>
        <a:xfrm>
          <a:off x="0" y="1699669"/>
          <a:ext cx="7296257" cy="748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Sanering i besætningerne</a:t>
          </a:r>
        </a:p>
      </dsp:txBody>
      <dsp:txXfrm>
        <a:off x="36553" y="1736222"/>
        <a:ext cx="7223151" cy="675694"/>
      </dsp:txXfrm>
    </dsp:sp>
    <dsp:sp modelId="{160A345E-6116-4B18-870B-9F0397D551D9}">
      <dsp:nvSpPr>
        <dsp:cNvPr id="0" name=""/>
        <dsp:cNvSpPr/>
      </dsp:nvSpPr>
      <dsp:spPr>
        <a:xfrm>
          <a:off x="0" y="2540629"/>
          <a:ext cx="7296257" cy="748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Smittebeskyttelse</a:t>
          </a:r>
        </a:p>
      </dsp:txBody>
      <dsp:txXfrm>
        <a:off x="36553" y="2577182"/>
        <a:ext cx="7223151" cy="675694"/>
      </dsp:txXfrm>
    </dsp:sp>
    <dsp:sp modelId="{42BE5612-69B8-4A2E-90CD-7B55415039D9}">
      <dsp:nvSpPr>
        <dsp:cNvPr id="0" name=""/>
        <dsp:cNvSpPr/>
      </dsp:nvSpPr>
      <dsp:spPr>
        <a:xfrm>
          <a:off x="0" y="3381589"/>
          <a:ext cx="7296257" cy="748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Spørgsmål/diskussion</a:t>
          </a:r>
        </a:p>
      </dsp:txBody>
      <dsp:txXfrm>
        <a:off x="36553" y="3418142"/>
        <a:ext cx="7223151" cy="675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636B-339A-4D26-BD9F-0743507A8BA5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793D-0B98-4CFE-808E-33B35F5DF59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6690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9004-5A13-4E89-9C6B-5A51303EFF0C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51D94-5711-4DB0-8CD6-B7C0F68C99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45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257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22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12-24 </a:t>
            </a:r>
            <a:r>
              <a:rPr lang="da-DK" dirty="0" err="1"/>
              <a:t>hours</a:t>
            </a:r>
            <a:r>
              <a:rPr lang="da-DK" dirty="0"/>
              <a:t> efter </a:t>
            </a:r>
            <a:r>
              <a:rPr lang="da-DK" dirty="0" err="1"/>
              <a:t>uptake</a:t>
            </a:r>
            <a:r>
              <a:rPr lang="da-DK" dirty="0"/>
              <a:t> in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shed</a:t>
            </a:r>
            <a:r>
              <a:rPr lang="da-DK" dirty="0"/>
              <a:t> in </a:t>
            </a:r>
            <a:r>
              <a:rPr lang="da-DK" dirty="0" err="1"/>
              <a:t>faeces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865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824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E4F35-38D1-4586-8062-C0D74F49BC40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14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Tidligere er alle niv. 2 besætninger kontaktet – tilbud om et gratis besøg. Hvor mange takkede ja?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439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391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Husk FVST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91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Husk FVST respons – at embedsdyrlægerne er begejstrede for vores besøg og at de besøgte landmænd på kontrollerne er meget galde for Malene og Betinas besøg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104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601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2167D73F-B879-BD1E-9CAB-B0A8054A59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6311"/>
          <a:stretch/>
        </p:blipFill>
        <p:spPr>
          <a:xfrm>
            <a:off x="-20686" y="0"/>
            <a:ext cx="12231784" cy="6858000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6CBA84B9-04BB-413B-AE2B-E54A0ECF217B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54CE882-5FD9-4B9F-B15E-5F42C333152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attedyr, svin, gnaver&#10;&#10;Automatisk genereret beskrivelse">
            <a:extLst>
              <a:ext uri="{FF2B5EF4-FFF2-40B4-BE49-F238E27FC236}">
                <a16:creationId xmlns:a16="http://schemas.microsoft.com/office/drawing/2014/main" id="{2FBE995E-7EDC-8BFC-2E5F-5F2BBF6C7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1"/>
          <a:stretch/>
        </p:blipFill>
        <p:spPr>
          <a:xfrm>
            <a:off x="0" y="0"/>
            <a:ext cx="12201613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59EE7-6FDA-48BD-B92E-845FACA6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F7F2DE6-C0D5-405B-BCA9-1A8169B5FD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9DAEA83-FF29-432A-B910-1DD7DE59A6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0C7A62-4FA1-4CDD-9F77-D62CE596A62E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82365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ko, kvæg, pattedyr, sort&#10;&#10;Automatisk genereret beskrivelse">
            <a:extLst>
              <a:ext uri="{FF2B5EF4-FFF2-40B4-BE49-F238E27FC236}">
                <a16:creationId xmlns:a16="http://schemas.microsoft.com/office/drawing/2014/main" id="{3034B385-C7B3-FAFC-15BD-8208578A3E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4" b="4810"/>
          <a:stretch/>
        </p:blipFill>
        <p:spPr>
          <a:xfrm>
            <a:off x="-1" y="-1"/>
            <a:ext cx="12190413" cy="6858001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00161-39CE-425B-BBF1-A04CDFCA6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BB885F5-4AD8-4EB9-8743-FDB25A90E7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443B1B-03E7-41CE-8608-665D7F2896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7F5946F-C8CE-4C7F-985F-898A3E2A3E1D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8705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samt baggrundbilled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5F4F8668-3CC3-2A04-8B19-0D0709715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6311"/>
          <a:stretch/>
        </p:blipFill>
        <p:spPr>
          <a:xfrm>
            <a:off x="-20686" y="0"/>
            <a:ext cx="12231784" cy="6858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A13C3F9C-E768-4B43-A473-7B2B3548C118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35665D-40FF-4C8F-A164-622585614F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5836" y="2770030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917192D-52B3-447D-95AD-B8EC062384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9197730-2C90-40F3-A881-077E8DD1C9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36832DA-C516-42AE-AF0C-6253CE7AC23D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FFFBB3BC-849F-4139-8B0E-B0457208E4C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FC6B6C9D-4094-41A4-B37D-3008C755D4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5836" y="2758978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EF2070-ADDA-40DF-9983-343CEA397D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7" name="Pladsholder til billede 7">
            <a:extLst>
              <a:ext uri="{FF2B5EF4-FFF2-40B4-BE49-F238E27FC236}">
                <a16:creationId xmlns:a16="http://schemas.microsoft.com/office/drawing/2014/main" id="{7A8B1FD9-D599-4F13-9FDC-F372219E5229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3FA53E7-63DA-4E94-92F7-EC13B8B9075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18-10-2022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6FF8B5DA-E637-4B42-9C89-91D29CC7D95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327646" y="1549398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18-10-2022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B1FCB700-9F45-4E87-9AD5-ACD22546B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5398BC95-60A2-4CE3-9B09-AA75E501B73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2925" y="1549399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18-10-2022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A491278A-BA3F-4CE9-9525-A14D37941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843" y="1549397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7FF69D0E-5070-4381-A70B-3D1509BBCA3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66080" y="1549398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18-10-2022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0" y="1549400"/>
            <a:ext cx="4664510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4664508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2400" y="1549400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2400" y="3623205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2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8734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8734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8949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8949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18-10-2022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18-10-2022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501128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"/>
          <p:cNvSpPr>
            <a:spLocks noGrp="1"/>
          </p:cNvSpPr>
          <p:nvPr>
            <p:ph sz="half" idx="2"/>
          </p:nvPr>
        </p:nvSpPr>
        <p:spPr>
          <a:xfrm>
            <a:off x="812694" y="1604797"/>
            <a:ext cx="5423294" cy="4536504"/>
          </a:xfrm>
        </p:spPr>
        <p:txBody>
          <a:bodyPr/>
          <a:lstStyle>
            <a:lvl1pPr latinLnBrk="0">
              <a:defRPr lang="da-DK" sz="3200"/>
            </a:lvl1pPr>
            <a:lvl2pPr>
              <a:defRPr lang="da-DK" sz="2666"/>
            </a:lvl2pPr>
            <a:lvl3pPr>
              <a:defRPr lang="da-DK" sz="2400"/>
            </a:lvl3pPr>
            <a:lvl4pPr>
              <a:defRPr lang="da-DK" sz="2133"/>
            </a:lvl4pPr>
            <a:lvl5pPr>
              <a:defRPr lang="da-DK" sz="2133"/>
            </a:lvl5pPr>
            <a:lvl6pPr>
              <a:defRPr lang="da-DK" sz="2133"/>
            </a:lvl6pPr>
            <a:lvl7pPr>
              <a:defRPr lang="da-DK" sz="2133"/>
            </a:lvl7pPr>
            <a:lvl8pPr>
              <a:defRPr lang="da-DK" sz="2133"/>
            </a:lvl8pPr>
            <a:lvl9pPr>
              <a:defRPr lang="da-DK" sz="2133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Shape 5"/>
          <p:cNvSpPr>
            <a:spLocks noGrp="1"/>
          </p:cNvSpPr>
          <p:nvPr>
            <p:ph sz="quarter" idx="4"/>
          </p:nvPr>
        </p:nvSpPr>
        <p:spPr>
          <a:xfrm>
            <a:off x="6287203" y="1604797"/>
            <a:ext cx="5293690" cy="4536504"/>
          </a:xfrm>
        </p:spPr>
        <p:txBody>
          <a:bodyPr/>
          <a:lstStyle>
            <a:lvl1pPr latinLnBrk="0">
              <a:defRPr lang="da-DK" sz="3200"/>
            </a:lvl1pPr>
            <a:lvl2pPr>
              <a:defRPr lang="da-DK" sz="2666"/>
            </a:lvl2pPr>
            <a:lvl3pPr>
              <a:defRPr lang="da-DK" sz="2400"/>
            </a:lvl3pPr>
            <a:lvl4pPr>
              <a:defRPr lang="da-DK" sz="2133"/>
            </a:lvl4pPr>
            <a:lvl5pPr>
              <a:defRPr lang="da-DK" sz="2133"/>
            </a:lvl5pPr>
            <a:lvl6pPr>
              <a:defRPr lang="da-DK" sz="2133"/>
            </a:lvl6pPr>
            <a:lvl7pPr>
              <a:defRPr lang="da-DK" sz="2133"/>
            </a:lvl7pPr>
            <a:lvl8pPr>
              <a:defRPr lang="da-DK" sz="2133"/>
            </a:lvl8pPr>
            <a:lvl9pPr>
              <a:defRPr lang="da-DK" sz="2133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>
                <a:solidFill>
                  <a:schemeClr val="bg1"/>
                </a:solidFill>
              </a:rPr>
              <a:t>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9304802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18-10-2022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18-10-2022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501128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18-10-2022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6FF8B5DA-E637-4B42-9C89-91D29CC7D95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327646" y="1549398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18-10-2022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A491278A-BA3F-4CE9-9525-A14D37941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843" y="1549397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7FF69D0E-5070-4381-A70B-3D1509BBCA3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66080" y="1549398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18-10-2022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259070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18-10-2022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11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18-10-2022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 -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3375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284374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jord, parkeret&#10;&#10;Automatisk genereret beskrivelse">
            <a:extLst>
              <a:ext uri="{FF2B5EF4-FFF2-40B4-BE49-F238E27FC236}">
                <a16:creationId xmlns:a16="http://schemas.microsoft.com/office/drawing/2014/main" id="{5F81A8E7-31C9-EAE9-381C-599ACB80B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" b="9708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60FFEE-A2AC-43D7-897C-D130B8C41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FAD0AD5-FBF2-44C0-B15E-F1EB61BB8D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582E648-2E97-4B76-AD8D-C4772A1EC8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C30FB38-11DF-4F05-A11A-FE50F96E1A16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79867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872C17DD-F642-397F-EA09-63022B782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 b="6760"/>
          <a:stretch/>
        </p:blipFill>
        <p:spPr>
          <a:xfrm>
            <a:off x="0" y="1"/>
            <a:ext cx="12203621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0DBC7E-45A1-45B7-88BC-014A2269D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2EB2A7-9407-4EF7-8A78-38A0ADAA0F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C5A0169-CD00-4F6A-AE4D-64B34F5E0B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111AF64-927D-4EFC-820D-6F48BF3585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3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3358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B060ECCF-972D-3873-2C2E-AF8A32C97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/>
          <a:stretch/>
        </p:blipFill>
        <p:spPr>
          <a:xfrm>
            <a:off x="1" y="0"/>
            <a:ext cx="12190412" cy="691152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34E11-498C-4198-A032-ED14BDD91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5292C3B-D5F0-45FD-950E-7BF90855BA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798D23-BE42-4BA5-8D89-2452CD4B1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693AC7A-DA7F-441C-AA4A-80123F4E87BB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92820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himmel, græs, udendørs, natur&#10;&#10;Automatisk genereret beskrivelse">
            <a:extLst>
              <a:ext uri="{FF2B5EF4-FFF2-40B4-BE49-F238E27FC236}">
                <a16:creationId xmlns:a16="http://schemas.microsoft.com/office/drawing/2014/main" id="{E57EC2EA-71F6-A18C-1FAB-81D925742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90"/>
            <a:ext cx="12190413" cy="684641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rgbClr val="4B3E3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0222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and, person&#10;&#10;Automatisk genereret beskrivelse">
            <a:extLst>
              <a:ext uri="{FF2B5EF4-FFF2-40B4-BE49-F238E27FC236}">
                <a16:creationId xmlns:a16="http://schemas.microsoft.com/office/drawing/2014/main" id="{F5B5DF54-78F8-479B-BD92-6E953740D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/>
        </p:blipFill>
        <p:spPr>
          <a:xfrm>
            <a:off x="1" y="0"/>
            <a:ext cx="12190412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52A3C5-DD60-4F5B-A4C6-E3C5DD3F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B93E016-FF5B-4C50-B8A0-EB349FFDE4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9C20E4B-5B66-4361-8474-9B798A3939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F75E051-4135-4F6B-928B-46DBF4216DC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46211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11104642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1C94F387-72AF-7F46-9F62-3BEE8B63B887}" type="datetime1">
              <a:rPr lang="da-DK" smtClean="0"/>
              <a:pPr/>
              <a:t>18-10-2022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A28E9EC-BC9A-4D03-A0B6-399FCB73B80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3" r:id="rId2"/>
    <p:sldLayoutId id="2147483750" r:id="rId3"/>
    <p:sldLayoutId id="214748375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30" r:id="rId12"/>
    <p:sldLayoutId id="2147483729" r:id="rId13"/>
    <p:sldLayoutId id="2147483734" r:id="rId14"/>
    <p:sldLayoutId id="2147483735" r:id="rId15"/>
    <p:sldLayoutId id="2147483736" r:id="rId16"/>
    <p:sldLayoutId id="2147483737" r:id="rId17"/>
    <p:sldLayoutId id="2147483739" r:id="rId18"/>
    <p:sldLayoutId id="2147483740" r:id="rId19"/>
    <p:sldLayoutId id="2147483741" r:id="rId20"/>
    <p:sldLayoutId id="2147483757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11104642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1C94F387-72AF-7F46-9F62-3BEE8B63B887}" type="datetime1">
              <a:rPr lang="da-DK" smtClean="0"/>
              <a:pPr/>
              <a:t>18-10-2022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A28E9EC-BC9A-4D03-A0B6-399FCB73B80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5" r:id="rId2"/>
    <p:sldLayoutId id="2147483754" r:id="rId3"/>
    <p:sldLayoutId id="2147483753" r:id="rId4"/>
    <p:sldLayoutId id="2147483758" r:id="rId5"/>
    <p:sldLayoutId id="2147483759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9372598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1C94F387-72AF-7F46-9F62-3BEE8B63B887}" type="datetime1">
              <a:rPr lang="da-DK" smtClean="0"/>
              <a:t>18-10-2022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18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20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6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seges.tv/video/73599355/fokusgruppe-omkring-salmonella" TargetMode="Externa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9330AE15-B864-43E5-C18B-CA63DFF41C0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8743C8B-8B3E-224E-EF6D-7FB099CBA4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D056C27-A0B6-2844-3B3E-EDE7EAAE9E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Salmonella – en udfordring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2996073-8F2D-8DB9-A388-5B2275ACDE5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da-DK" dirty="0"/>
              <a:t>Malene Budde, SEGES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13DE9DB1-A220-9B7A-C42C-112DD360C44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da-DK" dirty="0" err="1"/>
              <a:t>Sagro</a:t>
            </a:r>
            <a:r>
              <a:rPr lang="da-DK" dirty="0"/>
              <a:t> 13-10-2022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79E7D4D5-7595-546A-60F7-EDAD3085A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9000"/>
          </a:blip>
          <a:srcRect l="4643" r="3971"/>
          <a:stretch/>
        </p:blipFill>
        <p:spPr>
          <a:xfrm>
            <a:off x="7347584" y="5716387"/>
            <a:ext cx="2428558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55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FB9788-CD5B-09A6-427F-5B5F8742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</p:spPr>
        <p:txBody>
          <a:bodyPr anchor="ctr">
            <a:normAutofit/>
          </a:bodyPr>
          <a:lstStyle/>
          <a:p>
            <a:endParaRPr lang="da-DK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03B0C48-2FE2-ADE9-B360-C7B388236263}"/>
              </a:ext>
            </a:extLst>
          </p:cNvPr>
          <p:cNvPicPr>
            <a:picLocks noGrp="1" noChangeAspect="1" noChangeArrowheads="1"/>
          </p:cNvPicPr>
          <p:nvPr>
            <p:ph sz="quarter" idx="2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9839"/>
          <a:stretch/>
        </p:blipFill>
        <p:spPr bwMode="auto">
          <a:xfrm>
            <a:off x="5682343" y="1387971"/>
            <a:ext cx="5318452" cy="479541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776F7635-8F9C-3C42-47BD-C56DF5030E4C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3"/>
          <a:stretch>
            <a:fillRect/>
          </a:stretch>
        </p:blipFill>
        <p:spPr>
          <a:xfrm>
            <a:off x="769142" y="1549399"/>
            <a:ext cx="4763439" cy="476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43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140974B-77A9-4EAC-9A63-61D51E32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Udviklingen i malkekvægsbesætninger mellem 2004-2022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EDF028F6-EA48-42C0-9BFF-48F12D8BC9F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" b="4108"/>
          <a:stretch>
            <a:fillRect/>
          </a:stretch>
        </p:blipFill>
        <p:spPr bwMode="auto">
          <a:xfrm>
            <a:off x="0" y="1416050"/>
            <a:ext cx="480060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51F848A3-FCE8-14FB-A1A7-E8DF910A3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738" y="1270778"/>
            <a:ext cx="5508373" cy="55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53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BC06C-0238-4DD1-8752-C82A294E5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Udviklingen i malkekvægsbesætninger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FB0ECB3D-27AF-4B0A-B17A-2A8F3D59FDAE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0308" y="908843"/>
            <a:ext cx="5040313" cy="5040313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742FA43-B843-4913-A860-F91DBCD6F04D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612" y="945356"/>
            <a:ext cx="50038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FB25A58-0CAF-4385-BE6E-D79AB2225887}"/>
              </a:ext>
            </a:extLst>
          </p:cNvPr>
          <p:cNvSpPr txBox="1"/>
          <p:nvPr/>
        </p:nvSpPr>
        <p:spPr>
          <a:xfrm>
            <a:off x="10410940" y="1134000"/>
            <a:ext cx="101033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dirty="0">
                <a:solidFill>
                  <a:srgbClr val="FF0000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277659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C1167-8999-1F3C-535C-DE4CD05C5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udfordringen ude i besætningerne?</a:t>
            </a:r>
          </a:p>
        </p:txBody>
      </p:sp>
    </p:spTree>
    <p:extLst>
      <p:ext uri="{BB962C8B-B14F-4D97-AF65-F5344CB8AC3E}">
        <p14:creationId xmlns:p14="http://schemas.microsoft.com/office/powerpoint/2010/main" val="1535635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27379-A3E7-4E6F-8989-181CE034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Besætningsforløb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B033040-E319-44E6-8E47-18AF91F2BCC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2925" y="1549399"/>
            <a:ext cx="4600575" cy="4148139"/>
          </a:xfrm>
        </p:spPr>
        <p:txBody>
          <a:bodyPr>
            <a:normAutofit/>
          </a:bodyPr>
          <a:lstStyle/>
          <a:p>
            <a:r>
              <a:rPr lang="da-DK" dirty="0"/>
              <a:t>155 besætningsforløb</a:t>
            </a:r>
          </a:p>
          <a:p>
            <a:pPr marL="0" indent="0">
              <a:buNone/>
            </a:pPr>
            <a:endParaRPr lang="da-DK" dirty="0"/>
          </a:p>
          <a:p>
            <a:pPr lvl="1"/>
            <a:r>
              <a:rPr lang="da-DK" sz="2400" dirty="0"/>
              <a:t>Op til 3 besøg</a:t>
            </a:r>
          </a:p>
          <a:p>
            <a:pPr lvl="1"/>
            <a:r>
              <a:rPr lang="da-DK" sz="2400" dirty="0"/>
              <a:t>Telefonisk opfølgning</a:t>
            </a:r>
          </a:p>
          <a:p>
            <a:pPr lvl="1"/>
            <a:endParaRPr lang="da-DK" sz="2400" dirty="0"/>
          </a:p>
          <a:p>
            <a:r>
              <a:rPr lang="da-DK" dirty="0"/>
              <a:t>2 Fokusgrupper</a:t>
            </a:r>
          </a:p>
          <a:p>
            <a:endParaRPr lang="da-DK" dirty="0"/>
          </a:p>
          <a:p>
            <a:r>
              <a:rPr lang="da-DK" dirty="0"/>
              <a:t>Modellen er baseret på tidligere erfaringer</a:t>
            </a:r>
          </a:p>
          <a:p>
            <a:pPr lvl="1"/>
            <a:endParaRPr lang="da-DK" sz="2400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C697B591-82E1-413C-B31F-14CAE24B91EB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 rotWithShape="1">
          <a:blip r:embed="rId3"/>
          <a:srcRect l="15439" r="1380" b="-1"/>
          <a:stretch/>
        </p:blipFill>
        <p:spPr>
          <a:xfrm>
            <a:off x="5327646" y="1549398"/>
            <a:ext cx="4875133" cy="4395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125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27379-A3E7-4E6F-8989-181CE034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Besætningsforløb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B033040-E319-44E6-8E47-18AF91F2BCC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2925" y="1549399"/>
            <a:ext cx="4600575" cy="4148139"/>
          </a:xfrm>
        </p:spPr>
        <p:txBody>
          <a:bodyPr>
            <a:normAutofit/>
          </a:bodyPr>
          <a:lstStyle/>
          <a:p>
            <a:pPr lvl="1"/>
            <a:r>
              <a:rPr lang="da-DK" sz="2400" dirty="0"/>
              <a:t>Individuel tilpasset</a:t>
            </a:r>
          </a:p>
          <a:p>
            <a:pPr lvl="1"/>
            <a:endParaRPr lang="da-DK" sz="2400" dirty="0"/>
          </a:p>
          <a:p>
            <a:pPr lvl="1"/>
            <a:r>
              <a:rPr lang="da-DK" sz="2400" dirty="0"/>
              <a:t>Fokus på konkrete tiltag</a:t>
            </a:r>
          </a:p>
          <a:p>
            <a:pPr marL="252000" lvl="1" indent="0">
              <a:buNone/>
            </a:pPr>
            <a:endParaRPr lang="da-DK" sz="2400" dirty="0"/>
          </a:p>
          <a:p>
            <a:pPr lvl="1"/>
            <a:r>
              <a:rPr lang="da-DK" sz="2400" dirty="0"/>
              <a:t>3 tiltag pr. besøg</a:t>
            </a:r>
          </a:p>
          <a:p>
            <a:pPr lvl="1"/>
            <a:endParaRPr lang="da-DK" sz="2400" dirty="0"/>
          </a:p>
          <a:p>
            <a:pPr lvl="1"/>
            <a:r>
              <a:rPr lang="da-DK" sz="2400" dirty="0"/>
              <a:t>Besætningsdyrlæge deltager som min. på 1. besøg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090ED44A-9079-4A62-882C-F4F82842F431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3"/>
          <a:stretch>
            <a:fillRect/>
          </a:stretch>
        </p:blipFill>
        <p:spPr>
          <a:xfrm>
            <a:off x="5604376" y="1104523"/>
            <a:ext cx="5765468" cy="4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10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C0DDD-2427-4F3D-B09E-D1409FD5A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Hvordan har du det med at have salmonella?</a:t>
            </a:r>
            <a:br>
              <a:rPr lang="da-D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D67E61-12BF-4E49-95A0-D40C3E1CD372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5" y="1104524"/>
            <a:ext cx="9385731" cy="5172452"/>
          </a:xfrm>
        </p:spPr>
        <p:txBody>
          <a:bodyPr/>
          <a:lstStyle/>
          <a:p>
            <a:r>
              <a:rPr lang="da-DK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Rigtig skidt. Min faglige stolthed er knækket</a:t>
            </a:r>
          </a:p>
          <a:p>
            <a:endParaRPr lang="da-DK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 er ikke noget jeg tænker over, men vil hellere være i niveau 1. Men vi ser ikke noget på dyrene. Det er træls men jeg ligger ikke søvnløs</a:t>
            </a:r>
          </a:p>
          <a:p>
            <a:endParaRPr lang="da-D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Skidt. Men ikke psykisk nedbrudt. Der er en udfordring – en proces hvor vi prøver at gøre alt godt</a:t>
            </a:r>
          </a:p>
          <a:p>
            <a:endParaRPr lang="da-DK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 det stramt pga. dårlige erfaringer, men man vænner sig til det. Har deltaget i en </a:t>
            </a:r>
            <a:r>
              <a:rPr lang="da-DK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ERFA-gruppe</a:t>
            </a:r>
            <a:r>
              <a:rPr lang="da-DK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hvor jeg til sidst måtte gå ud </a:t>
            </a:r>
            <a:r>
              <a:rPr lang="da-DK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pga</a:t>
            </a:r>
            <a:r>
              <a:rPr lang="da-DK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kollegaerne så ned på mig og ville ikke have mig med. Nogle kollegaer nægtede at komme ud til mig </a:t>
            </a:r>
            <a:r>
              <a:rPr lang="da-DK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pga</a:t>
            </a:r>
            <a:r>
              <a:rPr lang="da-DK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salmonella – det gør ondt.</a:t>
            </a:r>
          </a:p>
          <a:p>
            <a:endParaRPr lang="da-DK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Ikke godt, skammer mig måske lidt over det, altid tænkt at de besætninger som fik salmonella: ikke styr på tingene, alt flød</a:t>
            </a:r>
          </a:p>
          <a:p>
            <a:endParaRPr lang="da-D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14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7B11247-E732-54EB-253B-E168E128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</p:spPr>
        <p:txBody>
          <a:bodyPr/>
          <a:lstStyle/>
          <a:p>
            <a:r>
              <a:rPr lang="en-US" dirty="0" err="1"/>
              <a:t>Fokusgrupper</a:t>
            </a:r>
            <a:r>
              <a:rPr lang="en-US" dirty="0"/>
              <a:t> 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F48B2ED-1BD2-4751-94C5-F04E0760002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2925" y="1549399"/>
            <a:ext cx="4600575" cy="4148139"/>
          </a:xfrm>
        </p:spPr>
        <p:txBody>
          <a:bodyPr>
            <a:normAutofit/>
          </a:bodyPr>
          <a:lstStyle/>
          <a:p>
            <a:r>
              <a:rPr lang="da-DK" dirty="0">
                <a:hlinkClick r:id="rId2"/>
              </a:rPr>
              <a:t>https://www.seges.tv/video/73599355/fokusgruppe-omkring-salmonella</a:t>
            </a:r>
            <a:endParaRPr lang="da-DK" dirty="0"/>
          </a:p>
          <a:p>
            <a:endParaRPr lang="da-DK" dirty="0"/>
          </a:p>
          <a:p>
            <a:r>
              <a:rPr lang="da-DK" dirty="0"/>
              <a:t>Tiltag i besætninger pga. erfaringer</a:t>
            </a:r>
          </a:p>
          <a:p>
            <a:pPr lvl="1"/>
            <a:r>
              <a:rPr lang="da-DK" dirty="0"/>
              <a:t>Kalk, strøelse, kælvningsfaciliteter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768B6FD-B241-42B0-B982-81B75031D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7" r="3449" b="-1"/>
          <a:stretch/>
        </p:blipFill>
        <p:spPr>
          <a:xfrm>
            <a:off x="5327646" y="1549398"/>
            <a:ext cx="4600575" cy="4148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914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932897B-C0E0-9386-8851-C66FFA653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/>
          <a:lstStyle/>
          <a:p>
            <a:r>
              <a:rPr lang="en-US" dirty="0" err="1"/>
              <a:t>Besætningsforløb</a:t>
            </a:r>
            <a:endParaRPr lang="en-US" dirty="0"/>
          </a:p>
        </p:txBody>
      </p:sp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B36FFB2-C016-4F70-98DF-DFBF01B2EAD3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3"/>
          <a:stretch>
            <a:fillRect/>
          </a:stretch>
        </p:blipFill>
        <p:spPr>
          <a:xfrm>
            <a:off x="542925" y="1629001"/>
            <a:ext cx="9385731" cy="3988935"/>
          </a:xfrm>
          <a:noFill/>
        </p:spPr>
      </p:pic>
    </p:spTree>
    <p:extLst>
      <p:ext uri="{BB962C8B-B14F-4D97-AF65-F5344CB8AC3E}">
        <p14:creationId xmlns:p14="http://schemas.microsoft.com/office/powerpoint/2010/main" val="405189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1357CC-05C9-4D57-9D47-A229F0E94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Resultater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FE572A8-385B-4721-AFF2-EF9CE43C395E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da-DK" dirty="0"/>
              <a:t>28 af de 155 er nu i niveau 1 (18%)</a:t>
            </a:r>
          </a:p>
          <a:p>
            <a:endParaRPr lang="da-DK" dirty="0"/>
          </a:p>
          <a:p>
            <a:r>
              <a:rPr lang="da-DK" dirty="0"/>
              <a:t>Mange er tæt på</a:t>
            </a:r>
            <a:r>
              <a:rPr lang="da-DK" dirty="0">
                <a:sym typeface="Wingdings" panose="05000000000000000000" pitchFamily="2" charset="2"/>
              </a:rPr>
              <a:t></a:t>
            </a:r>
          </a:p>
          <a:p>
            <a:endParaRPr lang="da-DK" dirty="0">
              <a:sym typeface="Wingdings" panose="05000000000000000000" pitchFamily="2" charset="2"/>
            </a:endParaRPr>
          </a:p>
          <a:p>
            <a:r>
              <a:rPr lang="da-DK" dirty="0">
                <a:sym typeface="Wingdings" panose="05000000000000000000" pitchFamily="2" charset="2"/>
              </a:rPr>
              <a:t>Men det kræver en indsats på bedriften</a:t>
            </a:r>
          </a:p>
          <a:p>
            <a:endParaRPr lang="da-DK" dirty="0">
              <a:sym typeface="Wingdings" panose="05000000000000000000" pitchFamily="2" charset="2"/>
            </a:endParaRPr>
          </a:p>
          <a:p>
            <a:endParaRPr lang="da-DK" dirty="0">
              <a:sym typeface="Wingdings" panose="05000000000000000000" pitchFamily="2" charset="2"/>
            </a:endParaRPr>
          </a:p>
          <a:p>
            <a:endParaRPr lang="da-DK" dirty="0">
              <a:sym typeface="Wingdings" panose="05000000000000000000" pitchFamily="2" charset="2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353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175FAA1-429D-7AA7-7E29-196A35E9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Dagsorden</a:t>
            </a:r>
          </a:p>
        </p:txBody>
      </p:sp>
      <p:pic>
        <p:nvPicPr>
          <p:cNvPr id="2" name="Pladsholder til billede 1">
            <a:extLst>
              <a:ext uri="{FF2B5EF4-FFF2-40B4-BE49-F238E27FC236}">
                <a16:creationId xmlns:a16="http://schemas.microsoft.com/office/drawing/2014/main" id="{4D3D0D6A-E301-4C2A-E951-EF3F321F44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8918" r="28918"/>
          <a:stretch>
            <a:fillRect/>
          </a:stretch>
        </p:blipFill>
        <p:spPr>
          <a:xfrm>
            <a:off x="530225" y="1632527"/>
            <a:ext cx="3598863" cy="4148138"/>
          </a:xfrm>
          <a:prstGeom prst="rect">
            <a:avLst/>
          </a:prstGeom>
        </p:spPr>
      </p:pic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08052669-DE52-31E2-1B72-EB0FC17D767D}"/>
              </a:ext>
            </a:extLst>
          </p:cNvPr>
          <p:cNvGraphicFramePr>
            <a:graphicFrameLocks noGrp="1"/>
          </p:cNvGraphicFramePr>
          <p:nvPr>
            <p:ph sz="quarter" idx="29"/>
            <p:extLst>
              <p:ext uri="{D42A27DB-BD31-4B8C-83A1-F6EECF244321}">
                <p14:modId xmlns:p14="http://schemas.microsoft.com/office/powerpoint/2010/main" val="343308564"/>
              </p:ext>
            </p:extLst>
          </p:nvPr>
        </p:nvGraphicFramePr>
        <p:xfrm>
          <a:off x="4466080" y="1549398"/>
          <a:ext cx="7296257" cy="4148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3563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041C1-85EF-4E42-863A-141297C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Hvad skal der ske nu?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9CE159F8-A92A-478B-A390-DA7C3A54EFE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5" y="1549399"/>
            <a:ext cx="9385731" cy="4148139"/>
          </a:xfrm>
        </p:spPr>
        <p:txBody>
          <a:bodyPr>
            <a:normAutofit/>
          </a:bodyPr>
          <a:lstStyle/>
          <a:p>
            <a:r>
              <a:rPr lang="da-DK" dirty="0"/>
              <a:t>Vi har startet en proces; men vi er ikke i mål!</a:t>
            </a:r>
          </a:p>
          <a:p>
            <a:endParaRPr lang="da-DK" dirty="0"/>
          </a:p>
          <a:p>
            <a:r>
              <a:rPr lang="da-DK" dirty="0"/>
              <a:t>Der er et behov for ekstern sparring omkring Salmonella</a:t>
            </a:r>
          </a:p>
          <a:p>
            <a:endParaRPr lang="da-DK" dirty="0"/>
          </a:p>
          <a:p>
            <a:pPr lvl="2"/>
            <a:endParaRPr lang="da-DK" dirty="0"/>
          </a:p>
          <a:p>
            <a:endParaRPr lang="da-DK" dirty="0"/>
          </a:p>
          <a:p>
            <a:r>
              <a:rPr lang="da-DK" b="1" dirty="0"/>
              <a:t>Smittebeskyttelse!</a:t>
            </a:r>
          </a:p>
          <a:p>
            <a:pPr marL="0" indent="0">
              <a:buNone/>
            </a:pPr>
            <a:endParaRPr lang="da-DK" b="1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8573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EEC4BA-E4E7-452A-958B-82D90C07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Strukturudviklingen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01FB7FB-8DC7-4592-BE07-504D291AE48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576388"/>
            <a:ext cx="9385300" cy="4148137"/>
          </a:xfrm>
        </p:spPr>
        <p:txBody>
          <a:bodyPr/>
          <a:lstStyle/>
          <a:p>
            <a:r>
              <a:rPr lang="da-DK" dirty="0"/>
              <a:t>Færre besætninger; men større enheder og flere dyr på et sted. </a:t>
            </a:r>
          </a:p>
          <a:p>
            <a:pPr lvl="1"/>
            <a:r>
              <a:rPr lang="da-DK" dirty="0"/>
              <a:t>Ofte flere lokationer – logistik</a:t>
            </a:r>
          </a:p>
          <a:p>
            <a:pPr lvl="1"/>
            <a:r>
              <a:rPr lang="da-DK" dirty="0"/>
              <a:t>Personale – viden og forståelse</a:t>
            </a:r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41BD429-1BA0-4598-A764-D15175B8E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721" y="3002287"/>
            <a:ext cx="6078239" cy="34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5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EC37A-8790-4240-8175-2BEC29849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Kampagnen ”Tag smitten ved hornene”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37443B10-0A89-4C4E-A3AB-03EDFB1AD7EF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2"/>
          <a:stretch>
            <a:fillRect/>
          </a:stretch>
        </p:blipFill>
        <p:spPr>
          <a:xfrm>
            <a:off x="1323306" y="3428999"/>
            <a:ext cx="3225287" cy="3119623"/>
          </a:xfrm>
        </p:spPr>
      </p:pic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73D40499-E2FE-43AF-9ADE-50947A11BA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727071" y="1354930"/>
            <a:ext cx="4600575" cy="4148139"/>
          </a:xfrm>
        </p:spPr>
        <p:txBody>
          <a:bodyPr/>
          <a:lstStyle/>
          <a:p>
            <a:r>
              <a:rPr lang="da-DK" dirty="0"/>
              <a:t>Samarbejde bestående af:</a:t>
            </a:r>
          </a:p>
          <a:p>
            <a:pPr lvl="1"/>
            <a:r>
              <a:rPr lang="da-DK" dirty="0"/>
              <a:t>Den Danske Dyrlægeforening, Landbrug &amp; Fødevarer, DLBR, Viking, SEGES Innovation og Boehringer Ingelheim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AC9A596-67FD-451B-AC78-B8E6B352F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0786">
            <a:off x="7239147" y="673862"/>
            <a:ext cx="4076568" cy="56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13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E8EC79-2A9F-FE2A-BACF-B1E05CFE4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Salmonellarisikoscore: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9DD32A6-6496-7F8C-6C36-1C47C8D25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718" y="1530457"/>
            <a:ext cx="6603627" cy="4219414"/>
          </a:xfrm>
          <a:prstGeom prst="rect">
            <a:avLst/>
          </a:prstGeom>
          <a:noFill/>
        </p:spPr>
      </p:pic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46CB6EF5-4552-3E84-CFD5-CAE109741288}"/>
              </a:ext>
            </a:extLst>
          </p:cNvPr>
          <p:cNvPicPr>
            <a:picLocks noGrp="1" noChangeAspect="1"/>
          </p:cNvPicPr>
          <p:nvPr>
            <p:ph sz="quarter" idx="29"/>
          </p:nvPr>
        </p:nvPicPr>
        <p:blipFill>
          <a:blip r:embed="rId3"/>
          <a:stretch>
            <a:fillRect/>
          </a:stretch>
        </p:blipFill>
        <p:spPr>
          <a:xfrm>
            <a:off x="260865" y="1936209"/>
            <a:ext cx="4961792" cy="2294828"/>
          </a:xfrm>
          <a:noFill/>
        </p:spPr>
      </p:pic>
    </p:spTree>
    <p:extLst>
      <p:ext uri="{BB962C8B-B14F-4D97-AF65-F5344CB8AC3E}">
        <p14:creationId xmlns:p14="http://schemas.microsoft.com/office/powerpoint/2010/main" val="276355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E3724315-1378-4090-41AE-0E311AD5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8" name="Pladsholder til indhold 17">
            <a:extLst>
              <a:ext uri="{FF2B5EF4-FFF2-40B4-BE49-F238E27FC236}">
                <a16:creationId xmlns:a16="http://schemas.microsoft.com/office/drawing/2014/main" id="{581AE1AD-20BA-3AA4-AE30-DC447A123D6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704109" y="1817688"/>
            <a:ext cx="7296150" cy="3611562"/>
          </a:xfr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C79ABF4-18CB-C1E7-A824-19D74EF4336D}"/>
              </a:ext>
            </a:extLst>
          </p:cNvPr>
          <p:cNvSpPr/>
          <p:nvPr/>
        </p:nvSpPr>
        <p:spPr>
          <a:xfrm>
            <a:off x="3056959" y="2375209"/>
            <a:ext cx="3700680" cy="2527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ABB40E9F-2339-096E-45CB-8645331A8547}"/>
              </a:ext>
            </a:extLst>
          </p:cNvPr>
          <p:cNvSpPr/>
          <p:nvPr/>
        </p:nvSpPr>
        <p:spPr>
          <a:xfrm>
            <a:off x="3056959" y="3010829"/>
            <a:ext cx="1247412" cy="13381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027057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E59E6-7D35-4B94-9561-8F55D4D0D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da-DK" dirty="0"/>
              <a:t>Skiftestøvler og tøj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4EEB316B-B732-4216-B8E7-A005CFAC79E2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rcRect l="16927" r="-1" b="-1"/>
          <a:stretch/>
        </p:blipFill>
        <p:spPr>
          <a:xfrm>
            <a:off x="1251857" y="1483143"/>
            <a:ext cx="4595813" cy="4148138"/>
          </a:xfrm>
          <a:prstGeom prst="rect">
            <a:avLst/>
          </a:prstGeom>
          <a:noFill/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95EFF29-7CC6-4475-AE67-A9F77DC2C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458122" y="1231935"/>
            <a:ext cx="5027824" cy="37708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6959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02FF245-4F3E-D9AF-6AA4-B093E3946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/>
          <a:lstStyle/>
          <a:p>
            <a:r>
              <a:rPr lang="en-US" dirty="0" err="1"/>
              <a:t>Nabo</a:t>
            </a:r>
            <a:endParaRPr lang="en-US" dirty="0"/>
          </a:p>
        </p:txBody>
      </p:sp>
      <p:pic>
        <p:nvPicPr>
          <p:cNvPr id="6" name="Pladsholder til indhold 5" descr="Et billede, der indeholder græs&#10;&#10;Automatisk genereret beskrivelse">
            <a:extLst>
              <a:ext uri="{FF2B5EF4-FFF2-40B4-BE49-F238E27FC236}">
                <a16:creationId xmlns:a16="http://schemas.microsoft.com/office/drawing/2014/main" id="{7979952F-309F-4258-8624-A1DEAD597E86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40" y="213360"/>
            <a:ext cx="8620178" cy="6465134"/>
          </a:xfrm>
          <a:noFill/>
        </p:spPr>
      </p:pic>
    </p:spTree>
    <p:extLst>
      <p:ext uri="{BB962C8B-B14F-4D97-AF65-F5344CB8AC3E}">
        <p14:creationId xmlns:p14="http://schemas.microsoft.com/office/powerpoint/2010/main" val="1965639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E0FBE-BB6C-DBA3-2D7A-3579E006E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Dyr på græs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862D0949-59FF-8C24-FBAB-F2E47E76E0C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1828048" y="1760164"/>
            <a:ext cx="6630325" cy="2267266"/>
          </a:xfrm>
        </p:spPr>
      </p:pic>
    </p:spTree>
    <p:extLst>
      <p:ext uri="{BB962C8B-B14F-4D97-AF65-F5344CB8AC3E}">
        <p14:creationId xmlns:p14="http://schemas.microsoft.com/office/powerpoint/2010/main" val="2270963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752641-B9CC-4ED2-9B16-81AE2B0A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Transport af dyr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8EF26F5-4118-440B-B172-96C2ABE09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419" y="1580685"/>
            <a:ext cx="4928839" cy="3696629"/>
          </a:xfrm>
          <a:prstGeom prst="rect">
            <a:avLst/>
          </a:prstGeom>
        </p:spPr>
      </p:pic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E779C0A-834A-4EEA-B76D-B1257C2179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6058" y="1475025"/>
            <a:ext cx="5397191" cy="404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47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438587-540A-4BB5-A3E4-0E68AC80C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Placering af kalvene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B8AB3988-08BE-4B7F-930F-1ADF9C6AC228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4539655" y="1274254"/>
            <a:ext cx="3893145" cy="519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87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4906359-B1E0-40F2-9A5C-67BB4ECA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Målsætning 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C05A26BA-1C31-4360-9C8E-FF81DAD0B8AD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466080" y="1549398"/>
            <a:ext cx="7296257" cy="4148139"/>
          </a:xfrm>
        </p:spPr>
        <p:txBody>
          <a:bodyPr>
            <a:normAutofit/>
          </a:bodyPr>
          <a:lstStyle/>
          <a:p>
            <a:endParaRPr lang="da-DK" dirty="0"/>
          </a:p>
          <a:p>
            <a:endParaRPr lang="da-DK" dirty="0"/>
          </a:p>
          <a:p>
            <a:r>
              <a:rPr lang="da-DK" dirty="0"/>
              <a:t>95 % af de danske malkekvægs- og slagtekalvebesætninger skal være fri for Salmonella Dublin i 2023</a:t>
            </a:r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3BABF742-63AE-4030-91D0-E578011A98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4058" b="4058"/>
          <a:stretch/>
        </p:blipFill>
        <p:spPr/>
      </p:pic>
    </p:spTree>
    <p:extLst>
      <p:ext uri="{BB962C8B-B14F-4D97-AF65-F5344CB8AC3E}">
        <p14:creationId xmlns:p14="http://schemas.microsoft.com/office/powerpoint/2010/main" val="1867725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B7195B-4388-4DBF-A322-B98AAE830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Overblik ejendom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CC7B894-9213-437A-AB2F-BE90F3000A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2416668" y="1549399"/>
            <a:ext cx="8210691" cy="4629433"/>
          </a:xfrm>
        </p:spPr>
      </p:pic>
      <p:sp>
        <p:nvSpPr>
          <p:cNvPr id="9" name="Stjerne: 5 takker 8">
            <a:extLst>
              <a:ext uri="{FF2B5EF4-FFF2-40B4-BE49-F238E27FC236}">
                <a16:creationId xmlns:a16="http://schemas.microsoft.com/office/drawing/2014/main" id="{7B30D862-2C2E-47EA-91A2-54C8DFCBB70F}"/>
              </a:ext>
            </a:extLst>
          </p:cNvPr>
          <p:cNvSpPr/>
          <p:nvPr/>
        </p:nvSpPr>
        <p:spPr>
          <a:xfrm>
            <a:off x="6719887" y="4124324"/>
            <a:ext cx="276225" cy="295275"/>
          </a:xfrm>
          <a:prstGeom prst="star5">
            <a:avLst>
              <a:gd name="adj" fmla="val 50000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Stjerne: 5 takker 9">
            <a:extLst>
              <a:ext uri="{FF2B5EF4-FFF2-40B4-BE49-F238E27FC236}">
                <a16:creationId xmlns:a16="http://schemas.microsoft.com/office/drawing/2014/main" id="{D6997701-7274-4ED7-A649-177BA49D00C4}"/>
              </a:ext>
            </a:extLst>
          </p:cNvPr>
          <p:cNvSpPr/>
          <p:nvPr/>
        </p:nvSpPr>
        <p:spPr>
          <a:xfrm>
            <a:off x="5095548" y="3119437"/>
            <a:ext cx="254218" cy="2762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" name="Taleboble: rektangel 2">
            <a:extLst>
              <a:ext uri="{FF2B5EF4-FFF2-40B4-BE49-F238E27FC236}">
                <a16:creationId xmlns:a16="http://schemas.microsoft.com/office/drawing/2014/main" id="{493CEC3A-B704-4CF8-A63F-C5DB7C865212}"/>
              </a:ext>
            </a:extLst>
          </p:cNvPr>
          <p:cNvSpPr/>
          <p:nvPr/>
        </p:nvSpPr>
        <p:spPr>
          <a:xfrm>
            <a:off x="7813964" y="1394691"/>
            <a:ext cx="914400" cy="461032"/>
          </a:xfrm>
          <a:prstGeom prst="wedgeRectCallou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>
                <a:solidFill>
                  <a:schemeClr val="tx1"/>
                </a:solidFill>
              </a:rPr>
              <a:t>Kælvning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95C98CE3-4C7C-4CD2-A65B-89595EEC8A1D}"/>
              </a:ext>
            </a:extLst>
          </p:cNvPr>
          <p:cNvCxnSpPr/>
          <p:nvPr/>
        </p:nvCxnSpPr>
        <p:spPr>
          <a:xfrm flipH="1" flipV="1">
            <a:off x="7407564" y="2466109"/>
            <a:ext cx="406400" cy="2198255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Kombinationstegning: figur 10">
            <a:extLst>
              <a:ext uri="{FF2B5EF4-FFF2-40B4-BE49-F238E27FC236}">
                <a16:creationId xmlns:a16="http://schemas.microsoft.com/office/drawing/2014/main" id="{8C64EB38-0D08-4FF3-B1AD-F0D5ABE1292C}"/>
              </a:ext>
            </a:extLst>
          </p:cNvPr>
          <p:cNvSpPr/>
          <p:nvPr/>
        </p:nvSpPr>
        <p:spPr>
          <a:xfrm>
            <a:off x="4738255" y="3131127"/>
            <a:ext cx="3084945" cy="1754909"/>
          </a:xfrm>
          <a:custGeom>
            <a:avLst/>
            <a:gdLst>
              <a:gd name="connsiteX0" fmla="*/ 3084945 w 3084945"/>
              <a:gd name="connsiteY0" fmla="*/ 1570182 h 1754909"/>
              <a:gd name="connsiteX1" fmla="*/ 3038763 w 3084945"/>
              <a:gd name="connsiteY1" fmla="*/ 1551709 h 1754909"/>
              <a:gd name="connsiteX2" fmla="*/ 2798618 w 3084945"/>
              <a:gd name="connsiteY2" fmla="*/ 1560946 h 1754909"/>
              <a:gd name="connsiteX3" fmla="*/ 2687781 w 3084945"/>
              <a:gd name="connsiteY3" fmla="*/ 1588655 h 1754909"/>
              <a:gd name="connsiteX4" fmla="*/ 2632363 w 3084945"/>
              <a:gd name="connsiteY4" fmla="*/ 1607128 h 1754909"/>
              <a:gd name="connsiteX5" fmla="*/ 2604654 w 3084945"/>
              <a:gd name="connsiteY5" fmla="*/ 1625600 h 1754909"/>
              <a:gd name="connsiteX6" fmla="*/ 2466109 w 3084945"/>
              <a:gd name="connsiteY6" fmla="*/ 1644073 h 1754909"/>
              <a:gd name="connsiteX7" fmla="*/ 2115127 w 3084945"/>
              <a:gd name="connsiteY7" fmla="*/ 1736437 h 1754909"/>
              <a:gd name="connsiteX8" fmla="*/ 1911927 w 3084945"/>
              <a:gd name="connsiteY8" fmla="*/ 1754909 h 1754909"/>
              <a:gd name="connsiteX9" fmla="*/ 1551709 w 3084945"/>
              <a:gd name="connsiteY9" fmla="*/ 1736437 h 1754909"/>
              <a:gd name="connsiteX10" fmla="*/ 1477818 w 3084945"/>
              <a:gd name="connsiteY10" fmla="*/ 1717964 h 1754909"/>
              <a:gd name="connsiteX11" fmla="*/ 1330036 w 3084945"/>
              <a:gd name="connsiteY11" fmla="*/ 1681018 h 1754909"/>
              <a:gd name="connsiteX12" fmla="*/ 1293090 w 3084945"/>
              <a:gd name="connsiteY12" fmla="*/ 1653309 h 1754909"/>
              <a:gd name="connsiteX13" fmla="*/ 1200727 w 3084945"/>
              <a:gd name="connsiteY13" fmla="*/ 1634837 h 1754909"/>
              <a:gd name="connsiteX14" fmla="*/ 1136072 w 3084945"/>
              <a:gd name="connsiteY14" fmla="*/ 1616364 h 1754909"/>
              <a:gd name="connsiteX15" fmla="*/ 1043709 w 3084945"/>
              <a:gd name="connsiteY15" fmla="*/ 1588655 h 1754909"/>
              <a:gd name="connsiteX16" fmla="*/ 960581 w 3084945"/>
              <a:gd name="connsiteY16" fmla="*/ 1560946 h 1754909"/>
              <a:gd name="connsiteX17" fmla="*/ 895927 w 3084945"/>
              <a:gd name="connsiteY17" fmla="*/ 1524000 h 1754909"/>
              <a:gd name="connsiteX18" fmla="*/ 794327 w 3084945"/>
              <a:gd name="connsiteY18" fmla="*/ 1440873 h 1754909"/>
              <a:gd name="connsiteX19" fmla="*/ 766618 w 3084945"/>
              <a:gd name="connsiteY19" fmla="*/ 1403928 h 1754909"/>
              <a:gd name="connsiteX20" fmla="*/ 738909 w 3084945"/>
              <a:gd name="connsiteY20" fmla="*/ 1376218 h 1754909"/>
              <a:gd name="connsiteX21" fmla="*/ 711200 w 3084945"/>
              <a:gd name="connsiteY21" fmla="*/ 1339273 h 1754909"/>
              <a:gd name="connsiteX22" fmla="*/ 646545 w 3084945"/>
              <a:gd name="connsiteY22" fmla="*/ 1293091 h 1754909"/>
              <a:gd name="connsiteX23" fmla="*/ 591127 w 3084945"/>
              <a:gd name="connsiteY23" fmla="*/ 1228437 h 1754909"/>
              <a:gd name="connsiteX24" fmla="*/ 554181 w 3084945"/>
              <a:gd name="connsiteY24" fmla="*/ 1200728 h 1754909"/>
              <a:gd name="connsiteX25" fmla="*/ 498763 w 3084945"/>
              <a:gd name="connsiteY25" fmla="*/ 1136073 h 1754909"/>
              <a:gd name="connsiteX26" fmla="*/ 424872 w 3084945"/>
              <a:gd name="connsiteY26" fmla="*/ 1062182 h 1754909"/>
              <a:gd name="connsiteX27" fmla="*/ 397163 w 3084945"/>
              <a:gd name="connsiteY27" fmla="*/ 1034473 h 1754909"/>
              <a:gd name="connsiteX28" fmla="*/ 341745 w 3084945"/>
              <a:gd name="connsiteY28" fmla="*/ 960582 h 1754909"/>
              <a:gd name="connsiteX29" fmla="*/ 314036 w 3084945"/>
              <a:gd name="connsiteY29" fmla="*/ 923637 h 1754909"/>
              <a:gd name="connsiteX30" fmla="*/ 277090 w 3084945"/>
              <a:gd name="connsiteY30" fmla="*/ 849746 h 1754909"/>
              <a:gd name="connsiteX31" fmla="*/ 203200 w 3084945"/>
              <a:gd name="connsiteY31" fmla="*/ 683491 h 1754909"/>
              <a:gd name="connsiteX32" fmla="*/ 184727 w 3084945"/>
              <a:gd name="connsiteY32" fmla="*/ 591128 h 1754909"/>
              <a:gd name="connsiteX33" fmla="*/ 157018 w 3084945"/>
              <a:gd name="connsiteY33" fmla="*/ 554182 h 1754909"/>
              <a:gd name="connsiteX34" fmla="*/ 147781 w 3084945"/>
              <a:gd name="connsiteY34" fmla="*/ 461818 h 1754909"/>
              <a:gd name="connsiteX35" fmla="*/ 138545 w 3084945"/>
              <a:gd name="connsiteY35" fmla="*/ 304800 h 1754909"/>
              <a:gd name="connsiteX36" fmla="*/ 110836 w 3084945"/>
              <a:gd name="connsiteY36" fmla="*/ 212437 h 1754909"/>
              <a:gd name="connsiteX37" fmla="*/ 92363 w 3084945"/>
              <a:gd name="connsiteY37" fmla="*/ 184728 h 1754909"/>
              <a:gd name="connsiteX38" fmla="*/ 55418 w 3084945"/>
              <a:gd name="connsiteY38" fmla="*/ 110837 h 1754909"/>
              <a:gd name="connsiteX39" fmla="*/ 46181 w 3084945"/>
              <a:gd name="connsiteY39" fmla="*/ 73891 h 1754909"/>
              <a:gd name="connsiteX40" fmla="*/ 9236 w 3084945"/>
              <a:gd name="connsiteY40" fmla="*/ 9237 h 1754909"/>
              <a:gd name="connsiteX41" fmla="*/ 0 w 3084945"/>
              <a:gd name="connsiteY41" fmla="*/ 0 h 175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084945" h="1754909">
                <a:moveTo>
                  <a:pt x="3084945" y="1570182"/>
                </a:moveTo>
                <a:cubicBezTo>
                  <a:pt x="3069551" y="1564024"/>
                  <a:pt x="3054759" y="1556071"/>
                  <a:pt x="3038763" y="1551709"/>
                </a:cubicBezTo>
                <a:cubicBezTo>
                  <a:pt x="2955444" y="1528986"/>
                  <a:pt x="2892471" y="1551561"/>
                  <a:pt x="2798618" y="1560946"/>
                </a:cubicBezTo>
                <a:cubicBezTo>
                  <a:pt x="2647827" y="1611208"/>
                  <a:pt x="2837048" y="1551337"/>
                  <a:pt x="2687781" y="1588655"/>
                </a:cubicBezTo>
                <a:cubicBezTo>
                  <a:pt x="2668890" y="1593378"/>
                  <a:pt x="2650157" y="1599220"/>
                  <a:pt x="2632363" y="1607128"/>
                </a:cubicBezTo>
                <a:cubicBezTo>
                  <a:pt x="2622219" y="1611636"/>
                  <a:pt x="2615048" y="1621702"/>
                  <a:pt x="2604654" y="1625600"/>
                </a:cubicBezTo>
                <a:cubicBezTo>
                  <a:pt x="2576823" y="1636036"/>
                  <a:pt x="2478126" y="1642871"/>
                  <a:pt x="2466109" y="1644073"/>
                </a:cubicBezTo>
                <a:cubicBezTo>
                  <a:pt x="2369216" y="1673886"/>
                  <a:pt x="2199935" y="1728727"/>
                  <a:pt x="2115127" y="1736437"/>
                </a:cubicBezTo>
                <a:lnTo>
                  <a:pt x="1911927" y="1754909"/>
                </a:lnTo>
                <a:cubicBezTo>
                  <a:pt x="1791854" y="1748752"/>
                  <a:pt x="1671506" y="1746632"/>
                  <a:pt x="1551709" y="1736437"/>
                </a:cubicBezTo>
                <a:cubicBezTo>
                  <a:pt x="1526412" y="1734284"/>
                  <a:pt x="1502531" y="1723779"/>
                  <a:pt x="1477818" y="1717964"/>
                </a:cubicBezTo>
                <a:cubicBezTo>
                  <a:pt x="1345586" y="1686850"/>
                  <a:pt x="1443480" y="1713431"/>
                  <a:pt x="1330036" y="1681018"/>
                </a:cubicBezTo>
                <a:cubicBezTo>
                  <a:pt x="1317721" y="1671782"/>
                  <a:pt x="1306456" y="1660946"/>
                  <a:pt x="1293090" y="1653309"/>
                </a:cubicBezTo>
                <a:cubicBezTo>
                  <a:pt x="1271596" y="1641027"/>
                  <a:pt x="1214940" y="1636867"/>
                  <a:pt x="1200727" y="1634837"/>
                </a:cubicBezTo>
                <a:cubicBezTo>
                  <a:pt x="1107635" y="1603804"/>
                  <a:pt x="1252011" y="1651146"/>
                  <a:pt x="1136072" y="1616364"/>
                </a:cubicBezTo>
                <a:cubicBezTo>
                  <a:pt x="1023631" y="1582632"/>
                  <a:pt x="1128868" y="1609944"/>
                  <a:pt x="1043709" y="1588655"/>
                </a:cubicBezTo>
                <a:cubicBezTo>
                  <a:pt x="986112" y="1550256"/>
                  <a:pt x="1051084" y="1588097"/>
                  <a:pt x="960581" y="1560946"/>
                </a:cubicBezTo>
                <a:cubicBezTo>
                  <a:pt x="942539" y="1555533"/>
                  <a:pt x="911847" y="1535578"/>
                  <a:pt x="895927" y="1524000"/>
                </a:cubicBezTo>
                <a:cubicBezTo>
                  <a:pt x="860184" y="1498005"/>
                  <a:pt x="823188" y="1474544"/>
                  <a:pt x="794327" y="1440873"/>
                </a:cubicBezTo>
                <a:cubicBezTo>
                  <a:pt x="784309" y="1429185"/>
                  <a:pt x="776636" y="1415616"/>
                  <a:pt x="766618" y="1403928"/>
                </a:cubicBezTo>
                <a:cubicBezTo>
                  <a:pt x="758117" y="1394010"/>
                  <a:pt x="747410" y="1386136"/>
                  <a:pt x="738909" y="1376218"/>
                </a:cubicBezTo>
                <a:cubicBezTo>
                  <a:pt x="728891" y="1364530"/>
                  <a:pt x="722085" y="1350158"/>
                  <a:pt x="711200" y="1339273"/>
                </a:cubicBezTo>
                <a:cubicBezTo>
                  <a:pt x="677928" y="1306002"/>
                  <a:pt x="678009" y="1319311"/>
                  <a:pt x="646545" y="1293091"/>
                </a:cubicBezTo>
                <a:cubicBezTo>
                  <a:pt x="586216" y="1242816"/>
                  <a:pt x="652288" y="1289597"/>
                  <a:pt x="591127" y="1228437"/>
                </a:cubicBezTo>
                <a:cubicBezTo>
                  <a:pt x="580242" y="1217552"/>
                  <a:pt x="565766" y="1210865"/>
                  <a:pt x="554181" y="1200728"/>
                </a:cubicBezTo>
                <a:cubicBezTo>
                  <a:pt x="455808" y="1114651"/>
                  <a:pt x="561047" y="1204585"/>
                  <a:pt x="498763" y="1136073"/>
                </a:cubicBezTo>
                <a:cubicBezTo>
                  <a:pt x="475332" y="1110299"/>
                  <a:pt x="449502" y="1086812"/>
                  <a:pt x="424872" y="1062182"/>
                </a:cubicBezTo>
                <a:cubicBezTo>
                  <a:pt x="415636" y="1052946"/>
                  <a:pt x="405000" y="1044923"/>
                  <a:pt x="397163" y="1034473"/>
                </a:cubicBezTo>
                <a:lnTo>
                  <a:pt x="341745" y="960582"/>
                </a:lnTo>
                <a:cubicBezTo>
                  <a:pt x="332509" y="948267"/>
                  <a:pt x="320920" y="937406"/>
                  <a:pt x="314036" y="923637"/>
                </a:cubicBezTo>
                <a:cubicBezTo>
                  <a:pt x="301721" y="899007"/>
                  <a:pt x="288630" y="874749"/>
                  <a:pt x="277090" y="849746"/>
                </a:cubicBezTo>
                <a:cubicBezTo>
                  <a:pt x="251676" y="794683"/>
                  <a:pt x="203200" y="683491"/>
                  <a:pt x="203200" y="683491"/>
                </a:cubicBezTo>
                <a:cubicBezTo>
                  <a:pt x="197042" y="652703"/>
                  <a:pt x="195287" y="620696"/>
                  <a:pt x="184727" y="591128"/>
                </a:cubicBezTo>
                <a:cubicBezTo>
                  <a:pt x="179549" y="576631"/>
                  <a:pt x="161247" y="568984"/>
                  <a:pt x="157018" y="554182"/>
                </a:cubicBezTo>
                <a:cubicBezTo>
                  <a:pt x="148518" y="524431"/>
                  <a:pt x="150067" y="492675"/>
                  <a:pt x="147781" y="461818"/>
                </a:cubicBezTo>
                <a:cubicBezTo>
                  <a:pt x="143908" y="409531"/>
                  <a:pt x="143516" y="356994"/>
                  <a:pt x="138545" y="304800"/>
                </a:cubicBezTo>
                <a:cubicBezTo>
                  <a:pt x="137111" y="289740"/>
                  <a:pt x="114112" y="217350"/>
                  <a:pt x="110836" y="212437"/>
                </a:cubicBezTo>
                <a:cubicBezTo>
                  <a:pt x="104678" y="203201"/>
                  <a:pt x="97327" y="194657"/>
                  <a:pt x="92363" y="184728"/>
                </a:cubicBezTo>
                <a:cubicBezTo>
                  <a:pt x="47168" y="94339"/>
                  <a:pt x="98217" y="175038"/>
                  <a:pt x="55418" y="110837"/>
                </a:cubicBezTo>
                <a:cubicBezTo>
                  <a:pt x="52339" y="98522"/>
                  <a:pt x="50638" y="85777"/>
                  <a:pt x="46181" y="73891"/>
                </a:cubicBezTo>
                <a:cubicBezTo>
                  <a:pt x="38509" y="53433"/>
                  <a:pt x="22637" y="27105"/>
                  <a:pt x="9236" y="9237"/>
                </a:cubicBezTo>
                <a:cubicBezTo>
                  <a:pt x="6624" y="5754"/>
                  <a:pt x="3079" y="3079"/>
                  <a:pt x="0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5E1928A3-B063-41C8-8EF8-0D12BCB8BDC5}"/>
              </a:ext>
            </a:extLst>
          </p:cNvPr>
          <p:cNvSpPr/>
          <p:nvPr/>
        </p:nvSpPr>
        <p:spPr>
          <a:xfrm>
            <a:off x="7823200" y="3094182"/>
            <a:ext cx="2333043" cy="1588654"/>
          </a:xfrm>
          <a:custGeom>
            <a:avLst/>
            <a:gdLst>
              <a:gd name="connsiteX0" fmla="*/ 0 w 2333043"/>
              <a:gd name="connsiteY0" fmla="*/ 1588654 h 1588654"/>
              <a:gd name="connsiteX1" fmla="*/ 157018 w 2333043"/>
              <a:gd name="connsiteY1" fmla="*/ 1533236 h 1588654"/>
              <a:gd name="connsiteX2" fmla="*/ 286327 w 2333043"/>
              <a:gd name="connsiteY2" fmla="*/ 1477818 h 1588654"/>
              <a:gd name="connsiteX3" fmla="*/ 314036 w 2333043"/>
              <a:gd name="connsiteY3" fmla="*/ 1440873 h 1588654"/>
              <a:gd name="connsiteX4" fmla="*/ 341745 w 2333043"/>
              <a:gd name="connsiteY4" fmla="*/ 1422400 h 1588654"/>
              <a:gd name="connsiteX5" fmla="*/ 424873 w 2333043"/>
              <a:gd name="connsiteY5" fmla="*/ 1366982 h 1588654"/>
              <a:gd name="connsiteX6" fmla="*/ 471055 w 2333043"/>
              <a:gd name="connsiteY6" fmla="*/ 1357745 h 1588654"/>
              <a:gd name="connsiteX7" fmla="*/ 711200 w 2333043"/>
              <a:gd name="connsiteY7" fmla="*/ 1348509 h 1588654"/>
              <a:gd name="connsiteX8" fmla="*/ 1117600 w 2333043"/>
              <a:gd name="connsiteY8" fmla="*/ 1320800 h 1588654"/>
              <a:gd name="connsiteX9" fmla="*/ 1283855 w 2333043"/>
              <a:gd name="connsiteY9" fmla="*/ 1274618 h 1588654"/>
              <a:gd name="connsiteX10" fmla="*/ 1505527 w 2333043"/>
              <a:gd name="connsiteY10" fmla="*/ 1256145 h 1588654"/>
              <a:gd name="connsiteX11" fmla="*/ 1588655 w 2333043"/>
              <a:gd name="connsiteY11" fmla="*/ 1228436 h 1588654"/>
              <a:gd name="connsiteX12" fmla="*/ 1644073 w 2333043"/>
              <a:gd name="connsiteY12" fmla="*/ 1200727 h 1588654"/>
              <a:gd name="connsiteX13" fmla="*/ 1699491 w 2333043"/>
              <a:gd name="connsiteY13" fmla="*/ 1191491 h 1588654"/>
              <a:gd name="connsiteX14" fmla="*/ 1764145 w 2333043"/>
              <a:gd name="connsiteY14" fmla="*/ 1145309 h 1588654"/>
              <a:gd name="connsiteX15" fmla="*/ 1791855 w 2333043"/>
              <a:gd name="connsiteY15" fmla="*/ 1126836 h 1588654"/>
              <a:gd name="connsiteX16" fmla="*/ 1847273 w 2333043"/>
              <a:gd name="connsiteY16" fmla="*/ 1080654 h 1588654"/>
              <a:gd name="connsiteX17" fmla="*/ 1921164 w 2333043"/>
              <a:gd name="connsiteY17" fmla="*/ 1043709 h 1588654"/>
              <a:gd name="connsiteX18" fmla="*/ 2004291 w 2333043"/>
              <a:gd name="connsiteY18" fmla="*/ 988291 h 1588654"/>
              <a:gd name="connsiteX19" fmla="*/ 2078182 w 2333043"/>
              <a:gd name="connsiteY19" fmla="*/ 914400 h 1588654"/>
              <a:gd name="connsiteX20" fmla="*/ 2096655 w 2333043"/>
              <a:gd name="connsiteY20" fmla="*/ 886691 h 1588654"/>
              <a:gd name="connsiteX21" fmla="*/ 2152073 w 2333043"/>
              <a:gd name="connsiteY21" fmla="*/ 840509 h 1588654"/>
              <a:gd name="connsiteX22" fmla="*/ 2225964 w 2333043"/>
              <a:gd name="connsiteY22" fmla="*/ 766618 h 1588654"/>
              <a:gd name="connsiteX23" fmla="*/ 2272145 w 2333043"/>
              <a:gd name="connsiteY23" fmla="*/ 711200 h 1588654"/>
              <a:gd name="connsiteX24" fmla="*/ 2299855 w 2333043"/>
              <a:gd name="connsiteY24" fmla="*/ 674254 h 1588654"/>
              <a:gd name="connsiteX25" fmla="*/ 2318327 w 2333043"/>
              <a:gd name="connsiteY25" fmla="*/ 600363 h 1588654"/>
              <a:gd name="connsiteX26" fmla="*/ 2309091 w 2333043"/>
              <a:gd name="connsiteY26" fmla="*/ 147782 h 1588654"/>
              <a:gd name="connsiteX27" fmla="*/ 2290618 w 2333043"/>
              <a:gd name="connsiteY27" fmla="*/ 120073 h 1588654"/>
              <a:gd name="connsiteX28" fmla="*/ 2262909 w 2333043"/>
              <a:gd name="connsiteY28" fmla="*/ 73891 h 1588654"/>
              <a:gd name="connsiteX29" fmla="*/ 2244436 w 2333043"/>
              <a:gd name="connsiteY29" fmla="*/ 0 h 158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33043" h="1588654">
                <a:moveTo>
                  <a:pt x="0" y="1588654"/>
                </a:moveTo>
                <a:cubicBezTo>
                  <a:pt x="125745" y="1552728"/>
                  <a:pt x="636" y="1590851"/>
                  <a:pt x="157018" y="1533236"/>
                </a:cubicBezTo>
                <a:cubicBezTo>
                  <a:pt x="272354" y="1490743"/>
                  <a:pt x="205770" y="1526152"/>
                  <a:pt x="286327" y="1477818"/>
                </a:cubicBezTo>
                <a:cubicBezTo>
                  <a:pt x="295563" y="1465503"/>
                  <a:pt x="303151" y="1451758"/>
                  <a:pt x="314036" y="1440873"/>
                </a:cubicBezTo>
                <a:cubicBezTo>
                  <a:pt x="321885" y="1433024"/>
                  <a:pt x="332712" y="1428852"/>
                  <a:pt x="341745" y="1422400"/>
                </a:cubicBezTo>
                <a:cubicBezTo>
                  <a:pt x="366479" y="1404733"/>
                  <a:pt x="396481" y="1378339"/>
                  <a:pt x="424873" y="1366982"/>
                </a:cubicBezTo>
                <a:cubicBezTo>
                  <a:pt x="439449" y="1361152"/>
                  <a:pt x="455389" y="1358756"/>
                  <a:pt x="471055" y="1357745"/>
                </a:cubicBezTo>
                <a:cubicBezTo>
                  <a:pt x="550996" y="1352587"/>
                  <a:pt x="631152" y="1351588"/>
                  <a:pt x="711200" y="1348509"/>
                </a:cubicBezTo>
                <a:cubicBezTo>
                  <a:pt x="889276" y="1303991"/>
                  <a:pt x="526556" y="1392133"/>
                  <a:pt x="1117600" y="1320800"/>
                </a:cubicBezTo>
                <a:cubicBezTo>
                  <a:pt x="1174702" y="1313908"/>
                  <a:pt x="1226537" y="1279395"/>
                  <a:pt x="1283855" y="1274618"/>
                </a:cubicBezTo>
                <a:lnTo>
                  <a:pt x="1505527" y="1256145"/>
                </a:lnTo>
                <a:cubicBezTo>
                  <a:pt x="1533236" y="1246909"/>
                  <a:pt x="1561536" y="1239284"/>
                  <a:pt x="1588655" y="1228436"/>
                </a:cubicBezTo>
                <a:cubicBezTo>
                  <a:pt x="1607831" y="1220766"/>
                  <a:pt x="1624480" y="1207258"/>
                  <a:pt x="1644073" y="1200727"/>
                </a:cubicBezTo>
                <a:cubicBezTo>
                  <a:pt x="1661839" y="1194805"/>
                  <a:pt x="1681018" y="1194570"/>
                  <a:pt x="1699491" y="1191491"/>
                </a:cubicBezTo>
                <a:cubicBezTo>
                  <a:pt x="1764806" y="1147947"/>
                  <a:pt x="1683931" y="1202604"/>
                  <a:pt x="1764145" y="1145309"/>
                </a:cubicBezTo>
                <a:cubicBezTo>
                  <a:pt x="1773178" y="1138857"/>
                  <a:pt x="1783092" y="1133651"/>
                  <a:pt x="1791855" y="1126836"/>
                </a:cubicBezTo>
                <a:cubicBezTo>
                  <a:pt x="1810836" y="1112073"/>
                  <a:pt x="1827046" y="1093657"/>
                  <a:pt x="1847273" y="1080654"/>
                </a:cubicBezTo>
                <a:cubicBezTo>
                  <a:pt x="1870437" y="1065763"/>
                  <a:pt x="1896918" y="1056764"/>
                  <a:pt x="1921164" y="1043709"/>
                </a:cubicBezTo>
                <a:cubicBezTo>
                  <a:pt x="1944513" y="1031137"/>
                  <a:pt x="1983882" y="1007000"/>
                  <a:pt x="2004291" y="988291"/>
                </a:cubicBezTo>
                <a:cubicBezTo>
                  <a:pt x="2029968" y="964754"/>
                  <a:pt x="2058860" y="943382"/>
                  <a:pt x="2078182" y="914400"/>
                </a:cubicBezTo>
                <a:cubicBezTo>
                  <a:pt x="2084340" y="905164"/>
                  <a:pt x="2088806" y="894540"/>
                  <a:pt x="2096655" y="886691"/>
                </a:cubicBezTo>
                <a:cubicBezTo>
                  <a:pt x="2195017" y="788329"/>
                  <a:pt x="2046167" y="961546"/>
                  <a:pt x="2152073" y="840509"/>
                </a:cubicBezTo>
                <a:cubicBezTo>
                  <a:pt x="2211333" y="772782"/>
                  <a:pt x="2163331" y="813592"/>
                  <a:pt x="2225964" y="766618"/>
                </a:cubicBezTo>
                <a:cubicBezTo>
                  <a:pt x="2266787" y="705381"/>
                  <a:pt x="2218812" y="773421"/>
                  <a:pt x="2272145" y="711200"/>
                </a:cubicBezTo>
                <a:cubicBezTo>
                  <a:pt x="2282164" y="699512"/>
                  <a:pt x="2290618" y="686569"/>
                  <a:pt x="2299855" y="674254"/>
                </a:cubicBezTo>
                <a:cubicBezTo>
                  <a:pt x="2306012" y="649624"/>
                  <a:pt x="2313007" y="625188"/>
                  <a:pt x="2318327" y="600363"/>
                </a:cubicBezTo>
                <a:cubicBezTo>
                  <a:pt x="2350221" y="451525"/>
                  <a:pt x="2322296" y="299637"/>
                  <a:pt x="2309091" y="147782"/>
                </a:cubicBezTo>
                <a:cubicBezTo>
                  <a:pt x="2308129" y="136723"/>
                  <a:pt x="2296501" y="129486"/>
                  <a:pt x="2290618" y="120073"/>
                </a:cubicBezTo>
                <a:cubicBezTo>
                  <a:pt x="2281103" y="104849"/>
                  <a:pt x="2272145" y="89285"/>
                  <a:pt x="2262909" y="73891"/>
                </a:cubicBezTo>
                <a:lnTo>
                  <a:pt x="2244436" y="0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Ligebenet trekant 12">
            <a:extLst>
              <a:ext uri="{FF2B5EF4-FFF2-40B4-BE49-F238E27FC236}">
                <a16:creationId xmlns:a16="http://schemas.microsoft.com/office/drawing/2014/main" id="{13D93482-DE0E-4D17-A7A7-3743B4125895}"/>
              </a:ext>
            </a:extLst>
          </p:cNvPr>
          <p:cNvSpPr/>
          <p:nvPr/>
        </p:nvSpPr>
        <p:spPr>
          <a:xfrm>
            <a:off x="7091741" y="2379927"/>
            <a:ext cx="220195" cy="25708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33265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2-11-Sundhed-Vaelfaerd-og-Reproduktion\LARP\1.8 Billeder\Smittebeskyttelse\Besætningsbesøg 2016\DSC_0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09" y="-202113"/>
            <a:ext cx="12327230" cy="763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dsholder til indhold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357799" y="1882765"/>
            <a:ext cx="9858808" cy="711638"/>
          </a:xfrm>
        </p:spPr>
        <p:txBody>
          <a:bodyPr/>
          <a:lstStyle/>
          <a:p>
            <a:r>
              <a:rPr lang="da-DK" sz="4000" dirty="0">
                <a:solidFill>
                  <a:schemeClr val="bg1"/>
                </a:solidFill>
              </a:rPr>
              <a:t>Tak for opmærksomheden – spørgsmål?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a-DK" dirty="0">
                <a:solidFill>
                  <a:schemeClr val="bg1"/>
                </a:solidFill>
              </a:rPr>
              <a:t>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724393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EBE11-8AE8-4782-A6F5-BEC3CDBF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Salmonella Dublin fakta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5FE80E8-E49D-4834-8DAA-1836DD850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403" y="2158352"/>
            <a:ext cx="3600000" cy="2930232"/>
          </a:xfrm>
          <a:prstGeom prst="rect">
            <a:avLst/>
          </a:prstGeo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6E465CB-4720-4356-8DBC-4DBB1DB0B5D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42925" y="1549399"/>
            <a:ext cx="7296257" cy="41481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Salmonella Dublin er </a:t>
            </a:r>
            <a:r>
              <a:rPr lang="en-US" dirty="0" err="1"/>
              <a:t>kvæg</a:t>
            </a:r>
            <a:r>
              <a:rPr lang="en-US" dirty="0"/>
              <a:t> </a:t>
            </a:r>
            <a:r>
              <a:rPr lang="en-US" dirty="0" err="1"/>
              <a:t>specifik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Bakterien</a:t>
            </a:r>
            <a:r>
              <a:rPr lang="en-US" dirty="0"/>
              <a:t> </a:t>
            </a:r>
            <a:r>
              <a:rPr lang="en-US" dirty="0" err="1"/>
              <a:t>spredes</a:t>
            </a:r>
            <a:r>
              <a:rPr lang="en-US" dirty="0"/>
              <a:t> </a:t>
            </a:r>
            <a:r>
              <a:rPr lang="en-US" dirty="0" err="1"/>
              <a:t>primært</a:t>
            </a:r>
            <a:r>
              <a:rPr lang="en-US" dirty="0"/>
              <a:t> via </a:t>
            </a:r>
            <a:r>
              <a:rPr lang="en-US" dirty="0" err="1"/>
              <a:t>gødning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Kalve</a:t>
            </a:r>
            <a:r>
              <a:rPr lang="en-US" dirty="0"/>
              <a:t> under 6 </a:t>
            </a:r>
            <a:r>
              <a:rPr lang="en-US" dirty="0" err="1"/>
              <a:t>måneder</a:t>
            </a:r>
            <a:r>
              <a:rPr lang="en-US" dirty="0"/>
              <a:t> er </a:t>
            </a:r>
            <a:r>
              <a:rPr lang="en-US" dirty="0" err="1"/>
              <a:t>mest</a:t>
            </a:r>
            <a:r>
              <a:rPr lang="en-US" dirty="0"/>
              <a:t> </a:t>
            </a:r>
            <a:r>
              <a:rPr lang="en-US" dirty="0" err="1"/>
              <a:t>modtagelige</a:t>
            </a:r>
            <a:r>
              <a:rPr lang="en-US" dirty="0"/>
              <a:t>; men alle </a:t>
            </a:r>
            <a:r>
              <a:rPr lang="en-US" dirty="0" err="1"/>
              <a:t>aldre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smittes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Salmonellose</a:t>
            </a:r>
            <a:r>
              <a:rPr lang="en-US" dirty="0"/>
              <a:t> er </a:t>
            </a:r>
            <a:r>
              <a:rPr lang="en-US" dirty="0" err="1"/>
              <a:t>svær</a:t>
            </a:r>
            <a:r>
              <a:rPr lang="en-US" dirty="0"/>
              <a:t> at </a:t>
            </a:r>
            <a:r>
              <a:rPr lang="en-US" dirty="0" err="1"/>
              <a:t>behandle</a:t>
            </a:r>
            <a:r>
              <a:rPr lang="en-US" dirty="0"/>
              <a:t> med </a:t>
            </a:r>
            <a:r>
              <a:rPr lang="en-US" dirty="0" err="1"/>
              <a:t>antibiotika</a:t>
            </a:r>
            <a:endParaRPr lang="en-US" dirty="0"/>
          </a:p>
          <a:p>
            <a:endParaRPr lang="en-US" dirty="0"/>
          </a:p>
          <a:p>
            <a:r>
              <a:rPr lang="en-US" dirty="0"/>
              <a:t>Salmonella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overleve</a:t>
            </a:r>
            <a:r>
              <a:rPr lang="en-US" dirty="0"/>
              <a:t> for </a:t>
            </a:r>
            <a:r>
              <a:rPr lang="en-US" dirty="0" err="1"/>
              <a:t>måneder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 i </a:t>
            </a:r>
            <a:r>
              <a:rPr lang="en-US" dirty="0" err="1"/>
              <a:t>miljøet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977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D031E-279E-457D-864A-351D2B356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20120FF-E109-4788-8CF0-AC977DEB499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415148" y="1555750"/>
            <a:ext cx="5498915" cy="4148138"/>
          </a:xfrm>
        </p:spPr>
        <p:txBody>
          <a:bodyPr/>
          <a:lstStyle/>
          <a:p>
            <a:r>
              <a:rPr lang="en-US" dirty="0"/>
              <a:t>Mere </a:t>
            </a:r>
            <a:r>
              <a:rPr lang="en-US" dirty="0" err="1"/>
              <a:t>sygdom</a:t>
            </a:r>
            <a:r>
              <a:rPr lang="en-US" dirty="0"/>
              <a:t> i </a:t>
            </a:r>
            <a:r>
              <a:rPr lang="en-US" dirty="0" err="1"/>
              <a:t>smittede</a:t>
            </a:r>
            <a:r>
              <a:rPr lang="en-US" dirty="0"/>
              <a:t> </a:t>
            </a:r>
            <a:r>
              <a:rPr lang="en-US" dirty="0" err="1"/>
              <a:t>besætninger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Lavere</a:t>
            </a:r>
            <a:r>
              <a:rPr lang="en-US" dirty="0"/>
              <a:t> </a:t>
            </a:r>
            <a:r>
              <a:rPr lang="en-US" dirty="0" err="1"/>
              <a:t>produktion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Risiko</a:t>
            </a:r>
            <a:r>
              <a:rPr lang="en-US" dirty="0"/>
              <a:t> for </a:t>
            </a:r>
            <a:r>
              <a:rPr lang="en-US" dirty="0" err="1"/>
              <a:t>smitte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nabobesætninger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Risiko</a:t>
            </a:r>
            <a:r>
              <a:rPr lang="en-US" dirty="0"/>
              <a:t> for </a:t>
            </a:r>
            <a:r>
              <a:rPr lang="en-US" dirty="0" err="1"/>
              <a:t>smitte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medarbejdere</a:t>
            </a:r>
            <a:r>
              <a:rPr lang="en-US" dirty="0"/>
              <a:t> i </a:t>
            </a:r>
            <a:r>
              <a:rPr lang="en-US" dirty="0" err="1"/>
              <a:t>besætningen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Risiko</a:t>
            </a:r>
            <a:r>
              <a:rPr lang="en-US" dirty="0"/>
              <a:t> for at </a:t>
            </a:r>
            <a:r>
              <a:rPr lang="en-US" dirty="0" err="1"/>
              <a:t>vidreføre</a:t>
            </a:r>
            <a:r>
              <a:rPr lang="en-US" dirty="0"/>
              <a:t> Salmonella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fødevarer</a:t>
            </a:r>
            <a:r>
              <a:rPr lang="en-US" dirty="0"/>
              <a:t>. 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03A0FF9-B8FD-4845-9B65-E00F92E3F10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94459" y="2201069"/>
            <a:ext cx="3833813" cy="24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4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C2991E-BF4D-4209-93E3-AB00BEDA6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2693" y="1604797"/>
            <a:ext cx="6866925" cy="4536504"/>
          </a:xfrm>
        </p:spPr>
        <p:txBody>
          <a:bodyPr/>
          <a:lstStyle/>
          <a:p>
            <a:r>
              <a:rPr lang="en-US" dirty="0" err="1"/>
              <a:t>Kælvningsfaciliteter</a:t>
            </a:r>
            <a:r>
              <a:rPr lang="en-US" dirty="0"/>
              <a:t> og management/</a:t>
            </a:r>
            <a:r>
              <a:rPr lang="en-US" dirty="0" err="1"/>
              <a:t>belægningsgrad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Kalvebokse</a:t>
            </a:r>
            <a:r>
              <a:rPr lang="en-US" dirty="0"/>
              <a:t>/hitter</a:t>
            </a:r>
          </a:p>
          <a:p>
            <a:endParaRPr lang="en-US" dirty="0"/>
          </a:p>
          <a:p>
            <a:r>
              <a:rPr lang="en-US" dirty="0" err="1"/>
              <a:t>Graden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hygiejne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Indkøb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dyr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Besætningsstørrelse</a:t>
            </a:r>
            <a:endParaRPr lang="en-US" dirty="0"/>
          </a:p>
          <a:p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36B9416C-DFB9-51F2-41FC-E8750F07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30835" y="2481943"/>
            <a:ext cx="3850057" cy="3659358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545728-A36A-4561-9E21-64F92C955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Vigtige smitteveje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8D4EFEB-BC45-4020-938C-F64C0333B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165" y="2816312"/>
            <a:ext cx="3752943" cy="274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7805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a-DK" dirty="0"/>
              <a:t>Salmonella Dublin – </a:t>
            </a:r>
            <a:r>
              <a:rPr lang="en-GB" altLang="da-DK" dirty="0" err="1"/>
              <a:t>alvorlig</a:t>
            </a:r>
            <a:r>
              <a:rPr lang="en-GB" altLang="da-DK" dirty="0"/>
              <a:t> </a:t>
            </a:r>
            <a:r>
              <a:rPr lang="en-GB" altLang="da-DK" dirty="0" err="1"/>
              <a:t>zoonose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7</a:t>
            </a:fld>
            <a:r>
              <a:rPr lang="da-DK">
                <a:solidFill>
                  <a:schemeClr val="bg1"/>
                </a:solidFill>
              </a:rPr>
              <a:t>..</a:t>
            </a:r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294967295"/>
          </p:nvPr>
        </p:nvSpPr>
        <p:spPr>
          <a:xfrm>
            <a:off x="679508" y="1588782"/>
            <a:ext cx="5956183" cy="414813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20-50 humane </a:t>
            </a:r>
            <a:r>
              <a:rPr lang="en-US" sz="2800" dirty="0" err="1"/>
              <a:t>tilfælde</a:t>
            </a:r>
            <a:r>
              <a:rPr lang="en-US" sz="2800" dirty="0"/>
              <a:t> om </a:t>
            </a:r>
            <a:r>
              <a:rPr lang="en-US" sz="2800" dirty="0" err="1"/>
              <a:t>året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Blodforgiftning</a:t>
            </a:r>
            <a:r>
              <a:rPr lang="en-US" sz="2800" dirty="0"/>
              <a:t>/</a:t>
            </a:r>
            <a:r>
              <a:rPr lang="en-US" sz="2800" dirty="0" err="1"/>
              <a:t>septikæmi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Vanskelig</a:t>
            </a:r>
            <a:r>
              <a:rPr lang="en-US" sz="2800" dirty="0"/>
              <a:t> at </a:t>
            </a:r>
            <a:r>
              <a:rPr lang="en-US" sz="2800" dirty="0" err="1"/>
              <a:t>behandle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Høj</a:t>
            </a:r>
            <a:r>
              <a:rPr lang="en-US" sz="2800" dirty="0"/>
              <a:t> </a:t>
            </a:r>
            <a:r>
              <a:rPr lang="en-US" sz="2800" dirty="0" err="1"/>
              <a:t>dødelighed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Oksekød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Upasteuriserede</a:t>
            </a:r>
            <a:r>
              <a:rPr lang="en-US" sz="2800" dirty="0"/>
              <a:t> </a:t>
            </a:r>
            <a:r>
              <a:rPr lang="en-US" sz="2800" dirty="0" err="1"/>
              <a:t>mælkeprodukter</a:t>
            </a:r>
            <a:endParaRPr lang="en-US" altLang="da-DK" sz="2800" dirty="0"/>
          </a:p>
          <a:p>
            <a:endParaRPr lang="da-DK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589" y="3776427"/>
            <a:ext cx="2737585" cy="243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http://www.prlog.org/12107784-travellers-diarrh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197" y="1413039"/>
            <a:ext cx="3301570" cy="217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086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6365CB-1AFC-4E0E-94E7-E9ED8D18B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Humane S. Dublin tilfælde i Danmark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B6B84AA-7A97-4657-9F00-F518D2FE9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544" y="1686187"/>
            <a:ext cx="10410464" cy="39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97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3FAFC50-BD16-3C52-6F9E-8FC8239F8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21" y="1226204"/>
            <a:ext cx="5946262" cy="5946262"/>
          </a:xfrm>
          <a:prstGeom prst="rect">
            <a:avLst/>
          </a:prstGeom>
          <a:noFill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6BA947-07B7-809E-CE43-3B5147DC5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37229" y="1642051"/>
            <a:ext cx="5293690" cy="4536504"/>
          </a:xfrm>
        </p:spPr>
        <p:txBody>
          <a:bodyPr/>
          <a:lstStyle/>
          <a:p>
            <a:r>
              <a:rPr lang="en-US" dirty="0"/>
              <a:t>11,4 % </a:t>
            </a:r>
            <a:r>
              <a:rPr lang="en-US" dirty="0" err="1"/>
              <a:t>af</a:t>
            </a:r>
            <a:r>
              <a:rPr lang="en-US" dirty="0"/>
              <a:t> de </a:t>
            </a:r>
            <a:r>
              <a:rPr lang="en-US" dirty="0" err="1"/>
              <a:t>mælkeleverende</a:t>
            </a:r>
            <a:r>
              <a:rPr lang="en-US" dirty="0"/>
              <a:t> </a:t>
            </a:r>
            <a:r>
              <a:rPr lang="en-US" dirty="0" err="1"/>
              <a:t>besætninger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26EBA0-4E95-D212-B308-B04BEE788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Status pt. </a:t>
            </a:r>
          </a:p>
        </p:txBody>
      </p:sp>
    </p:spTree>
    <p:extLst>
      <p:ext uri="{BB962C8B-B14F-4D97-AF65-F5344CB8AC3E}">
        <p14:creationId xmlns:p14="http://schemas.microsoft.com/office/powerpoint/2010/main" val="29082926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GES Innovation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I_ny.potx" id="{CA80C423-0A53-439A-8CF1-D8BC8FE5432F}" vid="{41EFF85D-4955-4764-BEA6-4A4110A7AFB9}"/>
    </a:ext>
  </a:extLst>
</a:theme>
</file>

<file path=ppt/theme/theme2.xml><?xml version="1.0" encoding="utf-8"?>
<a:theme xmlns:a="http://schemas.openxmlformats.org/drawingml/2006/main" name="SEGES Innovation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GESInnovation2022.pptx" id="{BB066885-B3D3-4CD3-B871-FE777801DA8B}" vid="{308CA8FB-0148-4435-BCD8-3F638ED4DEE7}"/>
    </a:ext>
  </a:extLst>
</a:theme>
</file>

<file path=ppt/theme/theme3.xml><?xml version="1.0" encoding="utf-8"?>
<a:theme xmlns:a="http://schemas.openxmlformats.org/drawingml/2006/main" name="LF PPT - SEGES">
  <a:themeElements>
    <a:clrScheme name="Landbrug &amp; Fødevarer">
      <a:dk1>
        <a:srgbClr val="000000"/>
      </a:dk1>
      <a:lt1>
        <a:sysClr val="window" lastClr="FFFFFF"/>
      </a:lt1>
      <a:dk2>
        <a:srgbClr val="09562C"/>
      </a:dk2>
      <a:lt2>
        <a:srgbClr val="FFFFFF"/>
      </a:lt2>
      <a:accent1>
        <a:srgbClr val="BF9C81"/>
      </a:accent1>
      <a:accent2>
        <a:srgbClr val="076471"/>
      </a:accent2>
      <a:accent3>
        <a:srgbClr val="C8C7B2"/>
      </a:accent3>
      <a:accent4>
        <a:srgbClr val="9DDCF9"/>
      </a:accent4>
      <a:accent5>
        <a:srgbClr val="000000"/>
      </a:accent5>
      <a:accent6>
        <a:srgbClr val="FFD800"/>
      </a:accent6>
      <a:hlink>
        <a:srgbClr val="076471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ndbrug_og_Foedevarer - Kopi.potx" id="{B28ED082-C69A-41E3-9CEF-E4B9B55CE828}" vid="{5B8A47E8-E1B5-436D-9AA0-B1FA5122A1D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615</Words>
  <Application>Microsoft Office PowerPoint</Application>
  <PresentationFormat>Brugerdefineret</PresentationFormat>
  <Paragraphs>151</Paragraphs>
  <Slides>31</Slides>
  <Notes>10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31</vt:i4>
      </vt:variant>
    </vt:vector>
  </HeadingPairs>
  <TitlesOfParts>
    <vt:vector size="36" baseType="lpstr">
      <vt:lpstr>Arial</vt:lpstr>
      <vt:lpstr>Calibri</vt:lpstr>
      <vt:lpstr>SEGES Innovation</vt:lpstr>
      <vt:lpstr>SEGES Innovation</vt:lpstr>
      <vt:lpstr>LF PPT - SEGES</vt:lpstr>
      <vt:lpstr>Salmonella – en udfordring</vt:lpstr>
      <vt:lpstr>Dagsorden</vt:lpstr>
      <vt:lpstr>Målsætning </vt:lpstr>
      <vt:lpstr>Salmonella Dublin fakta</vt:lpstr>
      <vt:lpstr>Hvorfor?</vt:lpstr>
      <vt:lpstr>Vigtige smitteveje</vt:lpstr>
      <vt:lpstr>Salmonella Dublin – alvorlig zoonose</vt:lpstr>
      <vt:lpstr>Humane S. Dublin tilfælde i Danmark</vt:lpstr>
      <vt:lpstr>Status pt. </vt:lpstr>
      <vt:lpstr>PowerPoint-præsentation</vt:lpstr>
      <vt:lpstr>Udviklingen i malkekvægsbesætninger mellem 2004-2022</vt:lpstr>
      <vt:lpstr>Udviklingen i malkekvægsbesætninger</vt:lpstr>
      <vt:lpstr>Hvad er udfordringen ude i besætningerne?</vt:lpstr>
      <vt:lpstr>Besætningsforløb</vt:lpstr>
      <vt:lpstr>Besætningsforløb</vt:lpstr>
      <vt:lpstr>Hvordan har du det med at have salmonella? </vt:lpstr>
      <vt:lpstr>Fokusgrupper </vt:lpstr>
      <vt:lpstr>Besætningsforløb</vt:lpstr>
      <vt:lpstr>Resultater</vt:lpstr>
      <vt:lpstr>Hvad skal der ske nu?</vt:lpstr>
      <vt:lpstr>Strukturudviklingen</vt:lpstr>
      <vt:lpstr>Kampagnen ”Tag smitten ved hornene”</vt:lpstr>
      <vt:lpstr>Salmonellarisikoscore:</vt:lpstr>
      <vt:lpstr>PowerPoint-præsentation</vt:lpstr>
      <vt:lpstr>Skiftestøvler og tøj</vt:lpstr>
      <vt:lpstr>Nabo</vt:lpstr>
      <vt:lpstr>Dyr på græs</vt:lpstr>
      <vt:lpstr>Transport af dyr</vt:lpstr>
      <vt:lpstr>Placering af kalvene</vt:lpstr>
      <vt:lpstr>Overblik ejendom</vt:lpstr>
      <vt:lpstr>Tak for opmærksomheden – spørgsmål?</vt:lpstr>
    </vt:vector>
  </TitlesOfParts>
  <Company>SEGES Innovation - Husdyr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Salmonella – en udfordring</dc:title>
  <dc:creator>Malene Budde</dc:creator>
  <cp:lastModifiedBy>Malene Budde</cp:lastModifiedBy>
  <cp:revision>3</cp:revision>
  <dcterms:created xsi:type="dcterms:W3CDTF">2022-10-06T06:12:22Z</dcterms:created>
  <dcterms:modified xsi:type="dcterms:W3CDTF">2022-10-18T06:19:36Z</dcterms:modified>
</cp:coreProperties>
</file>