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  <p:sldMasterId id="2147483752" r:id="rId2"/>
  </p:sldMasterIdLst>
  <p:notesMasterIdLst>
    <p:notesMasterId r:id="rId41"/>
  </p:notesMasterIdLst>
  <p:handoutMasterIdLst>
    <p:handoutMasterId r:id="rId42"/>
  </p:handoutMasterIdLst>
  <p:sldIdLst>
    <p:sldId id="256" r:id="rId3"/>
    <p:sldId id="261" r:id="rId4"/>
    <p:sldId id="262" r:id="rId5"/>
    <p:sldId id="263" r:id="rId6"/>
    <p:sldId id="264" r:id="rId7"/>
    <p:sldId id="282" r:id="rId8"/>
    <p:sldId id="265" r:id="rId9"/>
    <p:sldId id="266" r:id="rId10"/>
    <p:sldId id="267" r:id="rId11"/>
    <p:sldId id="268" r:id="rId12"/>
    <p:sldId id="270" r:id="rId13"/>
    <p:sldId id="352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348" r:id="rId22"/>
    <p:sldId id="349" r:id="rId23"/>
    <p:sldId id="350" r:id="rId24"/>
    <p:sldId id="351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65" r:id="rId38"/>
    <p:sldId id="366" r:id="rId39"/>
    <p:sldId id="367" r:id="rId40"/>
  </p:sldIdLst>
  <p:sldSz cx="12190413" cy="6858000"/>
  <p:notesSz cx="9926638" cy="679767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">
          <p15:clr>
            <a:srgbClr val="A4A3A4"/>
          </p15:clr>
        </p15:guide>
        <p15:guide id="2" orient="horz" pos="979">
          <p15:clr>
            <a:srgbClr val="A4A3A4"/>
          </p15:clr>
        </p15:guide>
        <p15:guide id="3" orient="horz" pos="3996">
          <p15:clr>
            <a:srgbClr val="A4A3A4"/>
          </p15:clr>
        </p15:guide>
        <p15:guide id="4" orient="horz" pos="870">
          <p15:clr>
            <a:srgbClr val="A4A3A4"/>
          </p15:clr>
        </p15:guide>
        <p15:guide id="5" orient="horz" pos="3589">
          <p15:clr>
            <a:srgbClr val="A4A3A4"/>
          </p15:clr>
        </p15:guide>
        <p15:guide id="6" pos="4969">
          <p15:clr>
            <a:srgbClr val="A4A3A4"/>
          </p15:clr>
        </p15:guide>
        <p15:guide id="7" pos="349">
          <p15:clr>
            <a:srgbClr val="A4A3A4"/>
          </p15:clr>
        </p15:guide>
        <p15:guide id="8" pos="1440">
          <p15:clr>
            <a:srgbClr val="A4A3A4"/>
          </p15:clr>
        </p15:guide>
        <p15:guide id="9" pos="1538">
          <p15:clr>
            <a:srgbClr val="A4A3A4"/>
          </p15:clr>
        </p15:guide>
        <p15:guide id="10" pos="2616">
          <p15:clr>
            <a:srgbClr val="A4A3A4"/>
          </p15:clr>
        </p15:guide>
        <p15:guide id="11" pos="2712">
          <p15:clr>
            <a:srgbClr val="A4A3A4"/>
          </p15:clr>
        </p15:guide>
        <p15:guide id="12" pos="3798">
          <p15:clr>
            <a:srgbClr val="A4A3A4"/>
          </p15:clr>
        </p15:guide>
        <p15:guide id="13" pos="3888">
          <p15:clr>
            <a:srgbClr val="A4A3A4"/>
          </p15:clr>
        </p15:guide>
        <p15:guide id="14" pos="5058">
          <p15:clr>
            <a:srgbClr val="A4A3A4"/>
          </p15:clr>
        </p15:guide>
        <p15:guide id="15" pos="6162">
          <p15:clr>
            <a:srgbClr val="A4A3A4"/>
          </p15:clr>
        </p15:guide>
        <p15:guide id="16" pos="6246">
          <p15:clr>
            <a:srgbClr val="A4A3A4"/>
          </p15:clr>
        </p15:guide>
        <p15:guide id="17" pos="7333">
          <p15:clr>
            <a:srgbClr val="A4A3A4"/>
          </p15:clr>
        </p15:guide>
        <p15:guide id="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clrMru>
    <a:srgbClr val="4B3E31"/>
    <a:srgbClr val="00435E"/>
    <a:srgbClr val="FFC828"/>
    <a:srgbClr val="ADCFBA"/>
    <a:srgbClr val="BF9C81"/>
    <a:srgbClr val="C8C7B2"/>
    <a:srgbClr val="076471"/>
    <a:srgbClr val="88919F"/>
    <a:srgbClr val="141432"/>
    <a:srgbClr val="96B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95" autoAdjust="0"/>
  </p:normalViewPr>
  <p:slideViewPr>
    <p:cSldViewPr snapToGrid="0" snapToObjects="1" showGuides="1">
      <p:cViewPr varScale="1">
        <p:scale>
          <a:sx n="63" d="100"/>
          <a:sy n="63" d="100"/>
        </p:scale>
        <p:origin x="52" y="44"/>
      </p:cViewPr>
      <p:guideLst>
        <p:guide orient="horz" pos="276"/>
        <p:guide orient="horz" pos="979"/>
        <p:guide orient="horz" pos="3996"/>
        <p:guide orient="horz" pos="870"/>
        <p:guide orient="horz" pos="3589"/>
        <p:guide pos="4969"/>
        <p:guide pos="349"/>
        <p:guide pos="1440"/>
        <p:guide pos="1538"/>
        <p:guide pos="2616"/>
        <p:guide pos="2712"/>
        <p:guide pos="3798"/>
        <p:guide pos="3888"/>
        <p:guide pos="5058"/>
        <p:guide pos="6162"/>
        <p:guide pos="6246"/>
        <p:guide pos="733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4" d="100"/>
          <a:sy n="64" d="100"/>
        </p:scale>
        <p:origin x="-2645" y="-8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223C70-091B-3B4D-B83F-5D75F100B3AE}" type="doc">
      <dgm:prSet loTypeId="urn:microsoft.com/office/officeart/2005/8/layout/hierarchy4" loCatId="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da-DK"/>
        </a:p>
      </dgm:t>
    </dgm:pt>
    <dgm:pt modelId="{13471F3D-AA6F-EC4D-A9AC-17EA4A549DF2}">
      <dgm:prSet phldrT="[Tekst]"/>
      <dgm:spPr/>
      <dgm:t>
        <a:bodyPr/>
        <a:lstStyle/>
        <a:p>
          <a:r>
            <a:rPr lang="da-DK" dirty="0" err="1">
              <a:solidFill>
                <a:srgbClr val="000000"/>
              </a:solidFill>
            </a:rPr>
            <a:t>Surveillance</a:t>
          </a:r>
          <a:endParaRPr lang="da-DK" dirty="0">
            <a:solidFill>
              <a:srgbClr val="000000"/>
            </a:solidFill>
          </a:endParaRPr>
        </a:p>
      </dgm:t>
    </dgm:pt>
    <dgm:pt modelId="{F240FB40-1C0F-2D4D-8FA9-5E6E0549F1BF}" type="parTrans" cxnId="{9B6A1535-925F-DA4F-90E9-2B9990462374}">
      <dgm:prSet/>
      <dgm:spPr/>
      <dgm:t>
        <a:bodyPr/>
        <a:lstStyle/>
        <a:p>
          <a:endParaRPr lang="da-DK"/>
        </a:p>
      </dgm:t>
    </dgm:pt>
    <dgm:pt modelId="{6E7E4465-5DFE-1540-A047-6F9FAC153BF6}" type="sibTrans" cxnId="{9B6A1535-925F-DA4F-90E9-2B9990462374}">
      <dgm:prSet/>
      <dgm:spPr/>
      <dgm:t>
        <a:bodyPr/>
        <a:lstStyle/>
        <a:p>
          <a:endParaRPr lang="da-DK"/>
        </a:p>
      </dgm:t>
    </dgm:pt>
    <dgm:pt modelId="{C62AC434-7882-1A4E-8394-8B3DD1667226}">
      <dgm:prSet phldrT="[Tekst]" custT="1"/>
      <dgm:spPr/>
      <dgm:t>
        <a:bodyPr/>
        <a:lstStyle/>
        <a:p>
          <a:r>
            <a:rPr lang="da-DK" sz="1800" dirty="0">
              <a:solidFill>
                <a:srgbClr val="000000"/>
              </a:solidFill>
            </a:rPr>
            <a:t>Bulk </a:t>
          </a:r>
          <a:r>
            <a:rPr lang="da-DK" sz="1800" dirty="0" err="1">
              <a:solidFill>
                <a:srgbClr val="000000"/>
              </a:solidFill>
            </a:rPr>
            <a:t>tankmilk</a:t>
          </a:r>
          <a:endParaRPr lang="da-DK" sz="1800" dirty="0">
            <a:solidFill>
              <a:srgbClr val="000000"/>
            </a:solidFill>
          </a:endParaRPr>
        </a:p>
        <a:p>
          <a:r>
            <a:rPr lang="da-DK" sz="1800" dirty="0">
              <a:solidFill>
                <a:srgbClr val="000000"/>
              </a:solidFill>
            </a:rPr>
            <a:t>Herd</a:t>
          </a:r>
        </a:p>
      </dgm:t>
    </dgm:pt>
    <dgm:pt modelId="{210D3099-50A9-914B-86FB-B06E7C859D4C}" type="parTrans" cxnId="{823A2A2D-555C-414D-8D19-ECCA00E65383}">
      <dgm:prSet/>
      <dgm:spPr/>
      <dgm:t>
        <a:bodyPr/>
        <a:lstStyle/>
        <a:p>
          <a:endParaRPr lang="da-DK"/>
        </a:p>
      </dgm:t>
    </dgm:pt>
    <dgm:pt modelId="{86C0ECF1-9791-174F-8033-8B84E372784B}" type="sibTrans" cxnId="{823A2A2D-555C-414D-8D19-ECCA00E65383}">
      <dgm:prSet/>
      <dgm:spPr/>
      <dgm:t>
        <a:bodyPr/>
        <a:lstStyle/>
        <a:p>
          <a:endParaRPr lang="da-DK"/>
        </a:p>
      </dgm:t>
    </dgm:pt>
    <dgm:pt modelId="{B854CA70-5B28-9A40-A587-FFC39A2C9CA5}">
      <dgm:prSet phldrT="[Tekst]" custT="1"/>
      <dgm:spPr/>
      <dgm:t>
        <a:bodyPr/>
        <a:lstStyle/>
        <a:p>
          <a:r>
            <a:rPr lang="da-DK" sz="1800" dirty="0">
              <a:solidFill>
                <a:srgbClr val="000000"/>
              </a:solidFill>
            </a:rPr>
            <a:t>Blood, </a:t>
          </a:r>
          <a:r>
            <a:rPr lang="da-DK" sz="1800" dirty="0" err="1">
              <a:solidFill>
                <a:srgbClr val="000000"/>
              </a:solidFill>
            </a:rPr>
            <a:t>heifer</a:t>
          </a:r>
          <a:r>
            <a:rPr lang="da-DK" sz="1800" dirty="0">
              <a:solidFill>
                <a:srgbClr val="000000"/>
              </a:solidFill>
            </a:rPr>
            <a:t> </a:t>
          </a:r>
          <a:r>
            <a:rPr lang="da-DK" sz="1800" dirty="0" err="1">
              <a:solidFill>
                <a:srgbClr val="000000"/>
              </a:solidFill>
            </a:rPr>
            <a:t>rearing</a:t>
          </a:r>
          <a:endParaRPr lang="da-DK" sz="1800" dirty="0">
            <a:solidFill>
              <a:srgbClr val="000000"/>
            </a:solidFill>
          </a:endParaRPr>
        </a:p>
        <a:p>
          <a:r>
            <a:rPr lang="da-DK" sz="1800" dirty="0" err="1">
              <a:solidFill>
                <a:srgbClr val="000000"/>
              </a:solidFill>
            </a:rPr>
            <a:t>Individual</a:t>
          </a:r>
          <a:r>
            <a:rPr lang="da-DK" sz="1800" dirty="0">
              <a:solidFill>
                <a:srgbClr val="000000"/>
              </a:solidFill>
            </a:rPr>
            <a:t> Animal</a:t>
          </a:r>
        </a:p>
      </dgm:t>
    </dgm:pt>
    <dgm:pt modelId="{E214FA79-7934-6544-A1E1-98E7C7D92107}" type="parTrans" cxnId="{91DAFDAA-451D-CF41-9167-D81649D5E508}">
      <dgm:prSet/>
      <dgm:spPr/>
      <dgm:t>
        <a:bodyPr/>
        <a:lstStyle/>
        <a:p>
          <a:endParaRPr lang="da-DK"/>
        </a:p>
      </dgm:t>
    </dgm:pt>
    <dgm:pt modelId="{5AFB377A-0411-2545-A0A3-4B4E773D6EBE}" type="sibTrans" cxnId="{91DAFDAA-451D-CF41-9167-D81649D5E508}">
      <dgm:prSet/>
      <dgm:spPr/>
      <dgm:t>
        <a:bodyPr/>
        <a:lstStyle/>
        <a:p>
          <a:endParaRPr lang="da-DK"/>
        </a:p>
      </dgm:t>
    </dgm:pt>
    <dgm:pt modelId="{A32B8057-8765-4F48-A592-B8B7B25EE971}">
      <dgm:prSet phldrT="[Tekst]" custT="1"/>
      <dgm:spPr/>
      <dgm:t>
        <a:bodyPr/>
        <a:lstStyle/>
        <a:p>
          <a:r>
            <a:rPr lang="da-DK" sz="1800" dirty="0">
              <a:solidFill>
                <a:srgbClr val="000000"/>
              </a:solidFill>
            </a:rPr>
            <a:t>Blood from </a:t>
          </a:r>
          <a:r>
            <a:rPr lang="da-DK" sz="1800" dirty="0" err="1">
              <a:solidFill>
                <a:srgbClr val="000000"/>
              </a:solidFill>
            </a:rPr>
            <a:t>slaughter</a:t>
          </a:r>
          <a:endParaRPr lang="da-DK" sz="1800" dirty="0">
            <a:solidFill>
              <a:srgbClr val="000000"/>
            </a:solidFill>
          </a:endParaRPr>
        </a:p>
        <a:p>
          <a:r>
            <a:rPr lang="da-DK" sz="1800" dirty="0">
              <a:solidFill>
                <a:srgbClr val="000000"/>
              </a:solidFill>
            </a:rPr>
            <a:t>Herd</a:t>
          </a:r>
        </a:p>
      </dgm:t>
    </dgm:pt>
    <dgm:pt modelId="{F4F1FE04-9A28-074E-B5D2-DBB13C78418A}" type="parTrans" cxnId="{8D3887D8-A7F0-9744-A9A9-E8FECC9C3E31}">
      <dgm:prSet/>
      <dgm:spPr/>
      <dgm:t>
        <a:bodyPr/>
        <a:lstStyle/>
        <a:p>
          <a:endParaRPr lang="da-DK"/>
        </a:p>
      </dgm:t>
    </dgm:pt>
    <dgm:pt modelId="{7946E077-4FFB-6B42-A2F5-7BCB098EC41E}" type="sibTrans" cxnId="{8D3887D8-A7F0-9744-A9A9-E8FECC9C3E31}">
      <dgm:prSet/>
      <dgm:spPr/>
      <dgm:t>
        <a:bodyPr/>
        <a:lstStyle/>
        <a:p>
          <a:endParaRPr lang="da-DK"/>
        </a:p>
      </dgm:t>
    </dgm:pt>
    <dgm:pt modelId="{595165E4-B2DD-1C43-A367-13E2CC154B15}">
      <dgm:prSet phldrT="[Tekst]" custT="1"/>
      <dgm:spPr/>
      <dgm:t>
        <a:bodyPr vert="horz"/>
        <a:lstStyle/>
        <a:p>
          <a:r>
            <a:rPr lang="da-DK" sz="1800" dirty="0">
              <a:solidFill>
                <a:srgbClr val="000000"/>
              </a:solidFill>
            </a:rPr>
            <a:t>Salmonella 4/</a:t>
          </a:r>
          <a:r>
            <a:rPr lang="da-DK" sz="1800" dirty="0" err="1">
              <a:solidFill>
                <a:srgbClr val="000000"/>
              </a:solidFill>
            </a:rPr>
            <a:t>yearly</a:t>
          </a:r>
          <a:r>
            <a:rPr lang="da-DK" sz="1800" dirty="0">
              <a:solidFill>
                <a:srgbClr val="000000"/>
              </a:solidFill>
            </a:rPr>
            <a:t>, </a:t>
          </a:r>
        </a:p>
      </dgm:t>
    </dgm:pt>
    <dgm:pt modelId="{DADA2504-B996-CC43-ADB3-9E6D1CA9CE21}" type="parTrans" cxnId="{988ACD76-2192-4542-8187-468BDB0B0056}">
      <dgm:prSet/>
      <dgm:spPr/>
      <dgm:t>
        <a:bodyPr/>
        <a:lstStyle/>
        <a:p>
          <a:endParaRPr lang="da-DK"/>
        </a:p>
      </dgm:t>
    </dgm:pt>
    <dgm:pt modelId="{A1A19B89-61F9-0B47-9A97-D1D8656B68D8}" type="sibTrans" cxnId="{988ACD76-2192-4542-8187-468BDB0B0056}">
      <dgm:prSet/>
      <dgm:spPr/>
      <dgm:t>
        <a:bodyPr/>
        <a:lstStyle/>
        <a:p>
          <a:endParaRPr lang="da-DK"/>
        </a:p>
      </dgm:t>
    </dgm:pt>
    <dgm:pt modelId="{50873F52-BE17-254F-A88D-33F52BC3F407}">
      <dgm:prSet phldrT="[Tekst]" custT="1"/>
      <dgm:spPr/>
      <dgm:t>
        <a:bodyPr vert="horz"/>
        <a:lstStyle/>
        <a:p>
          <a:r>
            <a:rPr lang="da-DK" sz="1800" dirty="0">
              <a:solidFill>
                <a:srgbClr val="000000"/>
              </a:solidFill>
            </a:rPr>
            <a:t>Salmonella 1 – 2/</a:t>
          </a:r>
          <a:r>
            <a:rPr lang="da-DK" sz="1800" dirty="0" err="1">
              <a:solidFill>
                <a:srgbClr val="000000"/>
              </a:solidFill>
            </a:rPr>
            <a:t>yearly</a:t>
          </a:r>
          <a:endParaRPr lang="da-DK" sz="1800" dirty="0">
            <a:solidFill>
              <a:srgbClr val="000000"/>
            </a:solidFill>
          </a:endParaRPr>
        </a:p>
      </dgm:t>
    </dgm:pt>
    <dgm:pt modelId="{725EB1F0-F0F4-8146-8545-50C45205FF3C}" type="parTrans" cxnId="{3B0C0F23-0E45-9540-8A14-E44ECCF033CD}">
      <dgm:prSet/>
      <dgm:spPr/>
      <dgm:t>
        <a:bodyPr/>
        <a:lstStyle/>
        <a:p>
          <a:endParaRPr lang="da-DK"/>
        </a:p>
      </dgm:t>
    </dgm:pt>
    <dgm:pt modelId="{8CC2E4E3-76BD-3F42-AC66-0E8B37124AB9}" type="sibTrans" cxnId="{3B0C0F23-0E45-9540-8A14-E44ECCF033CD}">
      <dgm:prSet/>
      <dgm:spPr/>
      <dgm:t>
        <a:bodyPr/>
        <a:lstStyle/>
        <a:p>
          <a:endParaRPr lang="da-DK"/>
        </a:p>
      </dgm:t>
    </dgm:pt>
    <dgm:pt modelId="{B369B82E-96FF-3241-90B2-E9FDCDDD11AB}">
      <dgm:prSet phldrT="[Tekst]" custT="1"/>
      <dgm:spPr/>
      <dgm:t>
        <a:bodyPr vert="horz"/>
        <a:lstStyle/>
        <a:p>
          <a:r>
            <a:rPr lang="da-DK" sz="1800" dirty="0">
              <a:solidFill>
                <a:srgbClr val="000000"/>
              </a:solidFill>
            </a:rPr>
            <a:t>Salmonella 4/</a:t>
          </a:r>
          <a:r>
            <a:rPr lang="da-DK" sz="1800" dirty="0" err="1">
              <a:solidFill>
                <a:srgbClr val="000000"/>
              </a:solidFill>
            </a:rPr>
            <a:t>yearly</a:t>
          </a:r>
          <a:r>
            <a:rPr lang="da-DK" sz="1800" dirty="0">
              <a:solidFill>
                <a:srgbClr val="000000"/>
              </a:solidFill>
            </a:rPr>
            <a:t>, </a:t>
          </a:r>
        </a:p>
      </dgm:t>
    </dgm:pt>
    <dgm:pt modelId="{65C94CAF-798A-1C49-BAE9-ED26CBDCFA5C}" type="parTrans" cxnId="{F942B102-4EB2-014F-BDDB-47A62FD96DD2}">
      <dgm:prSet/>
      <dgm:spPr/>
      <dgm:t>
        <a:bodyPr/>
        <a:lstStyle/>
        <a:p>
          <a:endParaRPr lang="da-DK"/>
        </a:p>
      </dgm:t>
    </dgm:pt>
    <dgm:pt modelId="{188CB96A-5095-6143-99B1-D100FC54E71A}" type="sibTrans" cxnId="{F942B102-4EB2-014F-BDDB-47A62FD96DD2}">
      <dgm:prSet/>
      <dgm:spPr/>
      <dgm:t>
        <a:bodyPr/>
        <a:lstStyle/>
        <a:p>
          <a:endParaRPr lang="da-DK"/>
        </a:p>
      </dgm:t>
    </dgm:pt>
    <dgm:pt modelId="{B3704490-83E2-234A-B6F2-6A5F3EA35141}" type="pres">
      <dgm:prSet presAssocID="{B4223C70-091B-3B4D-B83F-5D75F100B3A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18E7B15-B902-8349-AD33-E3F014110833}" type="pres">
      <dgm:prSet presAssocID="{13471F3D-AA6F-EC4D-A9AC-17EA4A549DF2}" presName="vertOne" presStyleCnt="0"/>
      <dgm:spPr/>
    </dgm:pt>
    <dgm:pt modelId="{AA55BE7E-76D6-8849-ADB8-3C70F9677298}" type="pres">
      <dgm:prSet presAssocID="{13471F3D-AA6F-EC4D-A9AC-17EA4A549DF2}" presName="txOne" presStyleLbl="node0" presStyleIdx="0" presStyleCnt="1" custScaleY="59116">
        <dgm:presLayoutVars>
          <dgm:chPref val="3"/>
        </dgm:presLayoutVars>
      </dgm:prSet>
      <dgm:spPr/>
    </dgm:pt>
    <dgm:pt modelId="{619EEA54-4F96-5F46-BC1A-EEF882B9CF16}" type="pres">
      <dgm:prSet presAssocID="{13471F3D-AA6F-EC4D-A9AC-17EA4A549DF2}" presName="parTransOne" presStyleCnt="0"/>
      <dgm:spPr/>
    </dgm:pt>
    <dgm:pt modelId="{6E1A7DCA-3F48-EA40-8AAB-56D9C29D725B}" type="pres">
      <dgm:prSet presAssocID="{13471F3D-AA6F-EC4D-A9AC-17EA4A549DF2}" presName="horzOne" presStyleCnt="0"/>
      <dgm:spPr/>
    </dgm:pt>
    <dgm:pt modelId="{9FA8FA39-BE06-684B-B431-2E03BDC305CC}" type="pres">
      <dgm:prSet presAssocID="{C62AC434-7882-1A4E-8394-8B3DD1667226}" presName="vertTwo" presStyleCnt="0"/>
      <dgm:spPr/>
    </dgm:pt>
    <dgm:pt modelId="{CE2A7834-4091-9540-AC00-08C84B273FC0}" type="pres">
      <dgm:prSet presAssocID="{C62AC434-7882-1A4E-8394-8B3DD1667226}" presName="txTwo" presStyleLbl="node2" presStyleIdx="0" presStyleCnt="3">
        <dgm:presLayoutVars>
          <dgm:chPref val="3"/>
        </dgm:presLayoutVars>
      </dgm:prSet>
      <dgm:spPr/>
    </dgm:pt>
    <dgm:pt modelId="{3B5B94A4-967A-0947-9054-25122BC507ED}" type="pres">
      <dgm:prSet presAssocID="{C62AC434-7882-1A4E-8394-8B3DD1667226}" presName="parTransTwo" presStyleCnt="0"/>
      <dgm:spPr/>
    </dgm:pt>
    <dgm:pt modelId="{9E9C7E40-6022-1948-AD5C-A0992D14BE4C}" type="pres">
      <dgm:prSet presAssocID="{C62AC434-7882-1A4E-8394-8B3DD1667226}" presName="horzTwo" presStyleCnt="0"/>
      <dgm:spPr/>
    </dgm:pt>
    <dgm:pt modelId="{9BB8819C-7997-4044-A2BB-51DCAE532522}" type="pres">
      <dgm:prSet presAssocID="{595165E4-B2DD-1C43-A367-13E2CC154B15}" presName="vertThree" presStyleCnt="0"/>
      <dgm:spPr/>
    </dgm:pt>
    <dgm:pt modelId="{406E476F-F765-E743-9330-BD92D9541CE7}" type="pres">
      <dgm:prSet presAssocID="{595165E4-B2DD-1C43-A367-13E2CC154B15}" presName="txThree" presStyleLbl="node3" presStyleIdx="0" presStyleCnt="3">
        <dgm:presLayoutVars>
          <dgm:chPref val="3"/>
        </dgm:presLayoutVars>
      </dgm:prSet>
      <dgm:spPr/>
    </dgm:pt>
    <dgm:pt modelId="{41EA42C7-6E2C-B44F-A476-D6946F9A7DE1}" type="pres">
      <dgm:prSet presAssocID="{595165E4-B2DD-1C43-A367-13E2CC154B15}" presName="horzThree" presStyleCnt="0"/>
      <dgm:spPr/>
    </dgm:pt>
    <dgm:pt modelId="{F3A3E4FE-6866-4146-9ADF-38859776188E}" type="pres">
      <dgm:prSet presAssocID="{86C0ECF1-9791-174F-8033-8B84E372784B}" presName="sibSpaceTwo" presStyleCnt="0"/>
      <dgm:spPr/>
    </dgm:pt>
    <dgm:pt modelId="{7A5D4993-A292-1F4D-8B46-C7EA957B0A41}" type="pres">
      <dgm:prSet presAssocID="{B854CA70-5B28-9A40-A587-FFC39A2C9CA5}" presName="vertTwo" presStyleCnt="0"/>
      <dgm:spPr/>
    </dgm:pt>
    <dgm:pt modelId="{96E7D01D-9453-F541-913D-01FB916A4832}" type="pres">
      <dgm:prSet presAssocID="{B854CA70-5B28-9A40-A587-FFC39A2C9CA5}" presName="txTwo" presStyleLbl="node2" presStyleIdx="1" presStyleCnt="3">
        <dgm:presLayoutVars>
          <dgm:chPref val="3"/>
        </dgm:presLayoutVars>
      </dgm:prSet>
      <dgm:spPr/>
    </dgm:pt>
    <dgm:pt modelId="{407B9205-9C97-CD46-ADB7-5F16490D3581}" type="pres">
      <dgm:prSet presAssocID="{B854CA70-5B28-9A40-A587-FFC39A2C9CA5}" presName="parTransTwo" presStyleCnt="0"/>
      <dgm:spPr/>
    </dgm:pt>
    <dgm:pt modelId="{2228CA1A-F7E3-204E-816A-B1CB40220597}" type="pres">
      <dgm:prSet presAssocID="{B854CA70-5B28-9A40-A587-FFC39A2C9CA5}" presName="horzTwo" presStyleCnt="0"/>
      <dgm:spPr/>
    </dgm:pt>
    <dgm:pt modelId="{D0862ACB-2E96-EF41-BE38-632B18117EB9}" type="pres">
      <dgm:prSet presAssocID="{50873F52-BE17-254F-A88D-33F52BC3F407}" presName="vertThree" presStyleCnt="0"/>
      <dgm:spPr/>
    </dgm:pt>
    <dgm:pt modelId="{456DC617-05A4-784B-AFD7-F51881741DB8}" type="pres">
      <dgm:prSet presAssocID="{50873F52-BE17-254F-A88D-33F52BC3F407}" presName="txThree" presStyleLbl="node3" presStyleIdx="1" presStyleCnt="3">
        <dgm:presLayoutVars>
          <dgm:chPref val="3"/>
        </dgm:presLayoutVars>
      </dgm:prSet>
      <dgm:spPr/>
    </dgm:pt>
    <dgm:pt modelId="{96B999FA-5DF0-4C45-8DBB-3D39C6F33EF8}" type="pres">
      <dgm:prSet presAssocID="{50873F52-BE17-254F-A88D-33F52BC3F407}" presName="horzThree" presStyleCnt="0"/>
      <dgm:spPr/>
    </dgm:pt>
    <dgm:pt modelId="{6ECD42EA-CF2F-2C49-8D97-FF77A0FF4A14}" type="pres">
      <dgm:prSet presAssocID="{5AFB377A-0411-2545-A0A3-4B4E773D6EBE}" presName="sibSpaceTwo" presStyleCnt="0"/>
      <dgm:spPr/>
    </dgm:pt>
    <dgm:pt modelId="{09728553-9FF6-D840-8CD7-216042D251D7}" type="pres">
      <dgm:prSet presAssocID="{A32B8057-8765-4F48-A592-B8B7B25EE971}" presName="vertTwo" presStyleCnt="0"/>
      <dgm:spPr/>
    </dgm:pt>
    <dgm:pt modelId="{19A03302-D180-404A-B21A-9799F0751A9C}" type="pres">
      <dgm:prSet presAssocID="{A32B8057-8765-4F48-A592-B8B7B25EE971}" presName="txTwo" presStyleLbl="node2" presStyleIdx="2" presStyleCnt="3">
        <dgm:presLayoutVars>
          <dgm:chPref val="3"/>
        </dgm:presLayoutVars>
      </dgm:prSet>
      <dgm:spPr/>
    </dgm:pt>
    <dgm:pt modelId="{3EE88002-4E2F-F948-8615-517FDC906A1D}" type="pres">
      <dgm:prSet presAssocID="{A32B8057-8765-4F48-A592-B8B7B25EE971}" presName="parTransTwo" presStyleCnt="0"/>
      <dgm:spPr/>
    </dgm:pt>
    <dgm:pt modelId="{B65BD6EA-EBEC-DB46-97CC-4EA61A4CCD16}" type="pres">
      <dgm:prSet presAssocID="{A32B8057-8765-4F48-A592-B8B7B25EE971}" presName="horzTwo" presStyleCnt="0"/>
      <dgm:spPr/>
    </dgm:pt>
    <dgm:pt modelId="{AB63D42B-6ED2-3843-AF36-CBFA21CC0A37}" type="pres">
      <dgm:prSet presAssocID="{B369B82E-96FF-3241-90B2-E9FDCDDD11AB}" presName="vertThree" presStyleCnt="0"/>
      <dgm:spPr/>
    </dgm:pt>
    <dgm:pt modelId="{BDC170A1-3E9F-2F47-A622-9036BE8633DC}" type="pres">
      <dgm:prSet presAssocID="{B369B82E-96FF-3241-90B2-E9FDCDDD11AB}" presName="txThree" presStyleLbl="node3" presStyleIdx="2" presStyleCnt="3">
        <dgm:presLayoutVars>
          <dgm:chPref val="3"/>
        </dgm:presLayoutVars>
      </dgm:prSet>
      <dgm:spPr/>
    </dgm:pt>
    <dgm:pt modelId="{AF77AB13-4AEC-0741-BEF7-16B12AF88BE0}" type="pres">
      <dgm:prSet presAssocID="{B369B82E-96FF-3241-90B2-E9FDCDDD11AB}" presName="horzThree" presStyleCnt="0"/>
      <dgm:spPr/>
    </dgm:pt>
  </dgm:ptLst>
  <dgm:cxnLst>
    <dgm:cxn modelId="{F942B102-4EB2-014F-BDDB-47A62FD96DD2}" srcId="{A32B8057-8765-4F48-A592-B8B7B25EE971}" destId="{B369B82E-96FF-3241-90B2-E9FDCDDD11AB}" srcOrd="0" destOrd="0" parTransId="{65C94CAF-798A-1C49-BAE9-ED26CBDCFA5C}" sibTransId="{188CB96A-5095-6143-99B1-D100FC54E71A}"/>
    <dgm:cxn modelId="{1122281E-6974-4397-BF63-B46942A0D969}" type="presOf" srcId="{13471F3D-AA6F-EC4D-A9AC-17EA4A549DF2}" destId="{AA55BE7E-76D6-8849-ADB8-3C70F9677298}" srcOrd="0" destOrd="0" presId="urn:microsoft.com/office/officeart/2005/8/layout/hierarchy4"/>
    <dgm:cxn modelId="{3B0C0F23-0E45-9540-8A14-E44ECCF033CD}" srcId="{B854CA70-5B28-9A40-A587-FFC39A2C9CA5}" destId="{50873F52-BE17-254F-A88D-33F52BC3F407}" srcOrd="0" destOrd="0" parTransId="{725EB1F0-F0F4-8146-8545-50C45205FF3C}" sibTransId="{8CC2E4E3-76BD-3F42-AC66-0E8B37124AB9}"/>
    <dgm:cxn modelId="{823A2A2D-555C-414D-8D19-ECCA00E65383}" srcId="{13471F3D-AA6F-EC4D-A9AC-17EA4A549DF2}" destId="{C62AC434-7882-1A4E-8394-8B3DD1667226}" srcOrd="0" destOrd="0" parTransId="{210D3099-50A9-914B-86FB-B06E7C859D4C}" sibTransId="{86C0ECF1-9791-174F-8033-8B84E372784B}"/>
    <dgm:cxn modelId="{9B6A1535-925F-DA4F-90E9-2B9990462374}" srcId="{B4223C70-091B-3B4D-B83F-5D75F100B3AE}" destId="{13471F3D-AA6F-EC4D-A9AC-17EA4A549DF2}" srcOrd="0" destOrd="0" parTransId="{F240FB40-1C0F-2D4D-8FA9-5E6E0549F1BF}" sibTransId="{6E7E4465-5DFE-1540-A047-6F9FAC153BF6}"/>
    <dgm:cxn modelId="{09CE7736-6374-44FA-9BFA-305182D9B4EE}" type="presOf" srcId="{A32B8057-8765-4F48-A592-B8B7B25EE971}" destId="{19A03302-D180-404A-B21A-9799F0751A9C}" srcOrd="0" destOrd="0" presId="urn:microsoft.com/office/officeart/2005/8/layout/hierarchy4"/>
    <dgm:cxn modelId="{0250B86C-7F3C-400D-B63F-FFAD1E3F132A}" type="presOf" srcId="{595165E4-B2DD-1C43-A367-13E2CC154B15}" destId="{406E476F-F765-E743-9330-BD92D9541CE7}" srcOrd="0" destOrd="0" presId="urn:microsoft.com/office/officeart/2005/8/layout/hierarchy4"/>
    <dgm:cxn modelId="{9998C96E-90B8-4CFE-9722-1FF49EE1C823}" type="presOf" srcId="{B854CA70-5B28-9A40-A587-FFC39A2C9CA5}" destId="{96E7D01D-9453-F541-913D-01FB916A4832}" srcOrd="0" destOrd="0" presId="urn:microsoft.com/office/officeart/2005/8/layout/hierarchy4"/>
    <dgm:cxn modelId="{988ACD76-2192-4542-8187-468BDB0B0056}" srcId="{C62AC434-7882-1A4E-8394-8B3DD1667226}" destId="{595165E4-B2DD-1C43-A367-13E2CC154B15}" srcOrd="0" destOrd="0" parTransId="{DADA2504-B996-CC43-ADB3-9E6D1CA9CE21}" sibTransId="{A1A19B89-61F9-0B47-9A97-D1D8656B68D8}"/>
    <dgm:cxn modelId="{3CE1B19B-189A-432B-82B8-EB3252ECC0FC}" type="presOf" srcId="{50873F52-BE17-254F-A88D-33F52BC3F407}" destId="{456DC617-05A4-784B-AFD7-F51881741DB8}" srcOrd="0" destOrd="0" presId="urn:microsoft.com/office/officeart/2005/8/layout/hierarchy4"/>
    <dgm:cxn modelId="{343B24A7-7DE6-49AE-8648-5947345DAA8C}" type="presOf" srcId="{B4223C70-091B-3B4D-B83F-5D75F100B3AE}" destId="{B3704490-83E2-234A-B6F2-6A5F3EA35141}" srcOrd="0" destOrd="0" presId="urn:microsoft.com/office/officeart/2005/8/layout/hierarchy4"/>
    <dgm:cxn modelId="{91DAFDAA-451D-CF41-9167-D81649D5E508}" srcId="{13471F3D-AA6F-EC4D-A9AC-17EA4A549DF2}" destId="{B854CA70-5B28-9A40-A587-FFC39A2C9CA5}" srcOrd="1" destOrd="0" parTransId="{E214FA79-7934-6544-A1E1-98E7C7D92107}" sibTransId="{5AFB377A-0411-2545-A0A3-4B4E773D6EBE}"/>
    <dgm:cxn modelId="{0E785CC8-0250-4F49-8F96-A9F18D1C98FE}" type="presOf" srcId="{C62AC434-7882-1A4E-8394-8B3DD1667226}" destId="{CE2A7834-4091-9540-AC00-08C84B273FC0}" srcOrd="0" destOrd="0" presId="urn:microsoft.com/office/officeart/2005/8/layout/hierarchy4"/>
    <dgm:cxn modelId="{8D3887D8-A7F0-9744-A9A9-E8FECC9C3E31}" srcId="{13471F3D-AA6F-EC4D-A9AC-17EA4A549DF2}" destId="{A32B8057-8765-4F48-A592-B8B7B25EE971}" srcOrd="2" destOrd="0" parTransId="{F4F1FE04-9A28-074E-B5D2-DBB13C78418A}" sibTransId="{7946E077-4FFB-6B42-A2F5-7BCB098EC41E}"/>
    <dgm:cxn modelId="{BE10FCE6-FC60-436C-A4E8-FB8CA2C4BE38}" type="presOf" srcId="{B369B82E-96FF-3241-90B2-E9FDCDDD11AB}" destId="{BDC170A1-3E9F-2F47-A622-9036BE8633DC}" srcOrd="0" destOrd="0" presId="urn:microsoft.com/office/officeart/2005/8/layout/hierarchy4"/>
    <dgm:cxn modelId="{A9132350-7448-48A1-8F12-812F23D6AF86}" type="presParOf" srcId="{B3704490-83E2-234A-B6F2-6A5F3EA35141}" destId="{E18E7B15-B902-8349-AD33-E3F014110833}" srcOrd="0" destOrd="0" presId="urn:microsoft.com/office/officeart/2005/8/layout/hierarchy4"/>
    <dgm:cxn modelId="{7DE49279-B0BF-4D1E-BF1A-AE07F4997D0F}" type="presParOf" srcId="{E18E7B15-B902-8349-AD33-E3F014110833}" destId="{AA55BE7E-76D6-8849-ADB8-3C70F9677298}" srcOrd="0" destOrd="0" presId="urn:microsoft.com/office/officeart/2005/8/layout/hierarchy4"/>
    <dgm:cxn modelId="{D4EFC601-7679-4465-91E4-9866F00E9F50}" type="presParOf" srcId="{E18E7B15-B902-8349-AD33-E3F014110833}" destId="{619EEA54-4F96-5F46-BC1A-EEF882B9CF16}" srcOrd="1" destOrd="0" presId="urn:microsoft.com/office/officeart/2005/8/layout/hierarchy4"/>
    <dgm:cxn modelId="{A8209AA1-C91F-40DD-9C90-ECA2B8A322CD}" type="presParOf" srcId="{E18E7B15-B902-8349-AD33-E3F014110833}" destId="{6E1A7DCA-3F48-EA40-8AAB-56D9C29D725B}" srcOrd="2" destOrd="0" presId="urn:microsoft.com/office/officeart/2005/8/layout/hierarchy4"/>
    <dgm:cxn modelId="{EB909734-0589-41A1-B046-13186806C528}" type="presParOf" srcId="{6E1A7DCA-3F48-EA40-8AAB-56D9C29D725B}" destId="{9FA8FA39-BE06-684B-B431-2E03BDC305CC}" srcOrd="0" destOrd="0" presId="urn:microsoft.com/office/officeart/2005/8/layout/hierarchy4"/>
    <dgm:cxn modelId="{C9489C10-F871-4A67-A1EB-3AB17521C887}" type="presParOf" srcId="{9FA8FA39-BE06-684B-B431-2E03BDC305CC}" destId="{CE2A7834-4091-9540-AC00-08C84B273FC0}" srcOrd="0" destOrd="0" presId="urn:microsoft.com/office/officeart/2005/8/layout/hierarchy4"/>
    <dgm:cxn modelId="{583892AD-E011-4938-9185-0C92DAE9624A}" type="presParOf" srcId="{9FA8FA39-BE06-684B-B431-2E03BDC305CC}" destId="{3B5B94A4-967A-0947-9054-25122BC507ED}" srcOrd="1" destOrd="0" presId="urn:microsoft.com/office/officeart/2005/8/layout/hierarchy4"/>
    <dgm:cxn modelId="{18036C74-BC60-474C-A0DC-4F3E49144B7F}" type="presParOf" srcId="{9FA8FA39-BE06-684B-B431-2E03BDC305CC}" destId="{9E9C7E40-6022-1948-AD5C-A0992D14BE4C}" srcOrd="2" destOrd="0" presId="urn:microsoft.com/office/officeart/2005/8/layout/hierarchy4"/>
    <dgm:cxn modelId="{49669A95-A6E3-4606-A459-874A2CAA647F}" type="presParOf" srcId="{9E9C7E40-6022-1948-AD5C-A0992D14BE4C}" destId="{9BB8819C-7997-4044-A2BB-51DCAE532522}" srcOrd="0" destOrd="0" presId="urn:microsoft.com/office/officeart/2005/8/layout/hierarchy4"/>
    <dgm:cxn modelId="{ED0E6E19-9B7F-4C14-A6EE-34BEFA39068F}" type="presParOf" srcId="{9BB8819C-7997-4044-A2BB-51DCAE532522}" destId="{406E476F-F765-E743-9330-BD92D9541CE7}" srcOrd="0" destOrd="0" presId="urn:microsoft.com/office/officeart/2005/8/layout/hierarchy4"/>
    <dgm:cxn modelId="{D08C1AF2-A724-4477-B82F-0DC8DD16698B}" type="presParOf" srcId="{9BB8819C-7997-4044-A2BB-51DCAE532522}" destId="{41EA42C7-6E2C-B44F-A476-D6946F9A7DE1}" srcOrd="1" destOrd="0" presId="urn:microsoft.com/office/officeart/2005/8/layout/hierarchy4"/>
    <dgm:cxn modelId="{F8AB2701-FE23-474A-B2A3-8450989466EB}" type="presParOf" srcId="{6E1A7DCA-3F48-EA40-8AAB-56D9C29D725B}" destId="{F3A3E4FE-6866-4146-9ADF-38859776188E}" srcOrd="1" destOrd="0" presId="urn:microsoft.com/office/officeart/2005/8/layout/hierarchy4"/>
    <dgm:cxn modelId="{52DC2A82-7902-405F-9669-67D3AB70E00D}" type="presParOf" srcId="{6E1A7DCA-3F48-EA40-8AAB-56D9C29D725B}" destId="{7A5D4993-A292-1F4D-8B46-C7EA957B0A41}" srcOrd="2" destOrd="0" presId="urn:microsoft.com/office/officeart/2005/8/layout/hierarchy4"/>
    <dgm:cxn modelId="{DA7F3A1E-1A57-4A82-97E2-7C6EBE59A02E}" type="presParOf" srcId="{7A5D4993-A292-1F4D-8B46-C7EA957B0A41}" destId="{96E7D01D-9453-F541-913D-01FB916A4832}" srcOrd="0" destOrd="0" presId="urn:microsoft.com/office/officeart/2005/8/layout/hierarchy4"/>
    <dgm:cxn modelId="{076EBA03-4E4A-41E6-9272-6FF4E6F49C90}" type="presParOf" srcId="{7A5D4993-A292-1F4D-8B46-C7EA957B0A41}" destId="{407B9205-9C97-CD46-ADB7-5F16490D3581}" srcOrd="1" destOrd="0" presId="urn:microsoft.com/office/officeart/2005/8/layout/hierarchy4"/>
    <dgm:cxn modelId="{95ABAF4F-3E61-4B10-9739-00F95ADD8B64}" type="presParOf" srcId="{7A5D4993-A292-1F4D-8B46-C7EA957B0A41}" destId="{2228CA1A-F7E3-204E-816A-B1CB40220597}" srcOrd="2" destOrd="0" presId="urn:microsoft.com/office/officeart/2005/8/layout/hierarchy4"/>
    <dgm:cxn modelId="{86D86856-2623-45C6-A18D-672F0930A166}" type="presParOf" srcId="{2228CA1A-F7E3-204E-816A-B1CB40220597}" destId="{D0862ACB-2E96-EF41-BE38-632B18117EB9}" srcOrd="0" destOrd="0" presId="urn:microsoft.com/office/officeart/2005/8/layout/hierarchy4"/>
    <dgm:cxn modelId="{29F3B139-51BE-4484-9BD2-80D994470833}" type="presParOf" srcId="{D0862ACB-2E96-EF41-BE38-632B18117EB9}" destId="{456DC617-05A4-784B-AFD7-F51881741DB8}" srcOrd="0" destOrd="0" presId="urn:microsoft.com/office/officeart/2005/8/layout/hierarchy4"/>
    <dgm:cxn modelId="{3779D3FF-0BE8-4137-8868-BBEB4345303C}" type="presParOf" srcId="{D0862ACB-2E96-EF41-BE38-632B18117EB9}" destId="{96B999FA-5DF0-4C45-8DBB-3D39C6F33EF8}" srcOrd="1" destOrd="0" presId="urn:microsoft.com/office/officeart/2005/8/layout/hierarchy4"/>
    <dgm:cxn modelId="{0722E5ED-92F6-440B-9015-DF6249A191A5}" type="presParOf" srcId="{6E1A7DCA-3F48-EA40-8AAB-56D9C29D725B}" destId="{6ECD42EA-CF2F-2C49-8D97-FF77A0FF4A14}" srcOrd="3" destOrd="0" presId="urn:microsoft.com/office/officeart/2005/8/layout/hierarchy4"/>
    <dgm:cxn modelId="{A71D2C0B-4DFD-453B-B0C7-28CE9064E60C}" type="presParOf" srcId="{6E1A7DCA-3F48-EA40-8AAB-56D9C29D725B}" destId="{09728553-9FF6-D840-8CD7-216042D251D7}" srcOrd="4" destOrd="0" presId="urn:microsoft.com/office/officeart/2005/8/layout/hierarchy4"/>
    <dgm:cxn modelId="{461570E2-2999-4BD0-AAB0-EE5518D2BCF9}" type="presParOf" srcId="{09728553-9FF6-D840-8CD7-216042D251D7}" destId="{19A03302-D180-404A-B21A-9799F0751A9C}" srcOrd="0" destOrd="0" presId="urn:microsoft.com/office/officeart/2005/8/layout/hierarchy4"/>
    <dgm:cxn modelId="{753AADBD-148B-45C4-98CF-F343447D17B4}" type="presParOf" srcId="{09728553-9FF6-D840-8CD7-216042D251D7}" destId="{3EE88002-4E2F-F948-8615-517FDC906A1D}" srcOrd="1" destOrd="0" presId="urn:microsoft.com/office/officeart/2005/8/layout/hierarchy4"/>
    <dgm:cxn modelId="{167231F6-15A6-44FA-B94A-5CF9BF0A38ED}" type="presParOf" srcId="{09728553-9FF6-D840-8CD7-216042D251D7}" destId="{B65BD6EA-EBEC-DB46-97CC-4EA61A4CCD16}" srcOrd="2" destOrd="0" presId="urn:microsoft.com/office/officeart/2005/8/layout/hierarchy4"/>
    <dgm:cxn modelId="{668C8A4E-4691-4DDA-9507-5DB4B2F7C1C9}" type="presParOf" srcId="{B65BD6EA-EBEC-DB46-97CC-4EA61A4CCD16}" destId="{AB63D42B-6ED2-3843-AF36-CBFA21CC0A37}" srcOrd="0" destOrd="0" presId="urn:microsoft.com/office/officeart/2005/8/layout/hierarchy4"/>
    <dgm:cxn modelId="{4A198F08-5DA5-4B70-8924-F46CB6D6D6E6}" type="presParOf" srcId="{AB63D42B-6ED2-3843-AF36-CBFA21CC0A37}" destId="{BDC170A1-3E9F-2F47-A622-9036BE8633DC}" srcOrd="0" destOrd="0" presId="urn:microsoft.com/office/officeart/2005/8/layout/hierarchy4"/>
    <dgm:cxn modelId="{59F0008A-A57D-4B18-A366-4F951EAA7E56}" type="presParOf" srcId="{AB63D42B-6ED2-3843-AF36-CBFA21CC0A37}" destId="{AF77AB13-4AEC-0741-BEF7-16B12AF88BE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6588B0-A8D8-46DD-9483-6CC5947AF03B}" type="doc">
      <dgm:prSet loTypeId="urn:microsoft.com/office/officeart/2005/8/layout/vProcess5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410EDA3-DCCB-4A09-ADAE-AFEDB8BE87F0}">
      <dgm:prSet/>
      <dgm:spPr/>
      <dgm:t>
        <a:bodyPr/>
        <a:lstStyle/>
        <a:p>
          <a:r>
            <a:rPr lang="en-US" dirty="0"/>
            <a:t>Walk through stables – observe and ask</a:t>
          </a:r>
        </a:p>
      </dgm:t>
    </dgm:pt>
    <dgm:pt modelId="{EF0D8700-9D9F-4DFA-BC97-1E95C29C7DCA}" type="parTrans" cxnId="{9B918623-A967-4427-BCBB-5B116E238572}">
      <dgm:prSet/>
      <dgm:spPr/>
      <dgm:t>
        <a:bodyPr/>
        <a:lstStyle/>
        <a:p>
          <a:endParaRPr lang="en-US"/>
        </a:p>
      </dgm:t>
    </dgm:pt>
    <dgm:pt modelId="{2FAAC081-0F1A-4F2E-B773-0010E04CB8AA}" type="sibTrans" cxnId="{9B918623-A967-4427-BCBB-5B116E238572}">
      <dgm:prSet/>
      <dgm:spPr/>
      <dgm:t>
        <a:bodyPr/>
        <a:lstStyle/>
        <a:p>
          <a:endParaRPr lang="en-US"/>
        </a:p>
      </dgm:t>
    </dgm:pt>
    <dgm:pt modelId="{47530917-0384-4FD1-A075-56B02CE37EFC}">
      <dgm:prSet/>
      <dgm:spPr/>
      <dgm:t>
        <a:bodyPr/>
        <a:lstStyle/>
        <a:p>
          <a:r>
            <a:rPr lang="da-DK" b="0" dirty="0"/>
            <a:t>Risk </a:t>
          </a:r>
          <a:r>
            <a:rPr lang="da-DK" b="0" dirty="0" err="1"/>
            <a:t>assessment</a:t>
          </a:r>
          <a:endParaRPr lang="en-US" dirty="0"/>
        </a:p>
      </dgm:t>
    </dgm:pt>
    <dgm:pt modelId="{556353C7-235E-49E2-AB11-056BC265962C}" type="parTrans" cxnId="{4A663AF7-38C8-492E-B05B-0E80B90B54A7}">
      <dgm:prSet/>
      <dgm:spPr/>
      <dgm:t>
        <a:bodyPr/>
        <a:lstStyle/>
        <a:p>
          <a:endParaRPr lang="en-US"/>
        </a:p>
      </dgm:t>
    </dgm:pt>
    <dgm:pt modelId="{5532643A-4D08-42B7-B007-BCC61DDF216B}" type="sibTrans" cxnId="{4A663AF7-38C8-492E-B05B-0E80B90B54A7}">
      <dgm:prSet/>
      <dgm:spPr/>
      <dgm:t>
        <a:bodyPr/>
        <a:lstStyle/>
        <a:p>
          <a:endParaRPr lang="en-US"/>
        </a:p>
      </dgm:t>
    </dgm:pt>
    <dgm:pt modelId="{7459E99F-0DBE-4C59-AE54-F987FCC7D5D4}">
      <dgm:prSet/>
      <dgm:spPr/>
      <dgm:t>
        <a:bodyPr/>
        <a:lstStyle/>
        <a:p>
          <a:r>
            <a:rPr lang="en-US" dirty="0"/>
            <a:t>Understanding the farmer and his situation</a:t>
          </a:r>
        </a:p>
      </dgm:t>
    </dgm:pt>
    <dgm:pt modelId="{1713F218-41BD-4CD2-B627-A467B89F424E}" type="parTrans" cxnId="{B37C1BB1-1045-42D2-98EE-349752427457}">
      <dgm:prSet/>
      <dgm:spPr/>
      <dgm:t>
        <a:bodyPr/>
        <a:lstStyle/>
        <a:p>
          <a:endParaRPr lang="en-US"/>
        </a:p>
      </dgm:t>
    </dgm:pt>
    <dgm:pt modelId="{68E00F69-3B8B-4F94-8271-C39832E9DD24}" type="sibTrans" cxnId="{B37C1BB1-1045-42D2-98EE-349752427457}">
      <dgm:prSet/>
      <dgm:spPr/>
      <dgm:t>
        <a:bodyPr/>
        <a:lstStyle/>
        <a:p>
          <a:endParaRPr lang="en-US"/>
        </a:p>
      </dgm:t>
    </dgm:pt>
    <dgm:pt modelId="{64F813B8-45A4-4C51-AFF8-A27E6D9A99D0}">
      <dgm:prSet/>
      <dgm:spPr/>
      <dgm:t>
        <a:bodyPr/>
        <a:lstStyle/>
        <a:p>
          <a:r>
            <a:rPr lang="en-US" dirty="0"/>
            <a:t>Farmer knowledge and motivation</a:t>
          </a:r>
        </a:p>
      </dgm:t>
    </dgm:pt>
    <dgm:pt modelId="{A2C34B23-1950-43A7-B615-847E4FC849F8}" type="parTrans" cxnId="{F803E9A9-C53A-45E2-8A73-F1EEDC1C6602}">
      <dgm:prSet/>
      <dgm:spPr/>
      <dgm:t>
        <a:bodyPr/>
        <a:lstStyle/>
        <a:p>
          <a:endParaRPr lang="en-US"/>
        </a:p>
      </dgm:t>
    </dgm:pt>
    <dgm:pt modelId="{CBFE6C20-619F-4D72-A9D7-D7AFF4B21894}" type="sibTrans" cxnId="{F803E9A9-C53A-45E2-8A73-F1EEDC1C6602}">
      <dgm:prSet/>
      <dgm:spPr/>
      <dgm:t>
        <a:bodyPr/>
        <a:lstStyle/>
        <a:p>
          <a:endParaRPr lang="en-US"/>
        </a:p>
      </dgm:t>
    </dgm:pt>
    <dgm:pt modelId="{543778EC-579C-4BA8-9635-E03CFC41707B}">
      <dgm:prSet/>
      <dgm:spPr/>
      <dgm:t>
        <a:bodyPr/>
        <a:lstStyle/>
        <a:p>
          <a:r>
            <a:rPr lang="da-DK" b="0" dirty="0" err="1"/>
            <a:t>Making</a:t>
          </a:r>
          <a:r>
            <a:rPr lang="da-DK" b="0" dirty="0"/>
            <a:t> an </a:t>
          </a:r>
          <a:r>
            <a:rPr lang="da-DK" b="0" dirty="0" err="1"/>
            <a:t>actionplan</a:t>
          </a:r>
          <a:endParaRPr lang="en-US" dirty="0"/>
        </a:p>
      </dgm:t>
    </dgm:pt>
    <dgm:pt modelId="{751CB2A6-852F-4349-884A-6D6D0FE9DBA1}" type="parTrans" cxnId="{5E3DA601-5384-4D11-84CF-E5E73D4D1218}">
      <dgm:prSet/>
      <dgm:spPr/>
      <dgm:t>
        <a:bodyPr/>
        <a:lstStyle/>
        <a:p>
          <a:endParaRPr lang="en-US"/>
        </a:p>
      </dgm:t>
    </dgm:pt>
    <dgm:pt modelId="{86AEF679-0778-4D35-9B59-60B04F31A389}" type="sibTrans" cxnId="{5E3DA601-5384-4D11-84CF-E5E73D4D1218}">
      <dgm:prSet/>
      <dgm:spPr/>
      <dgm:t>
        <a:bodyPr/>
        <a:lstStyle/>
        <a:p>
          <a:endParaRPr lang="en-US"/>
        </a:p>
      </dgm:t>
    </dgm:pt>
    <dgm:pt modelId="{8898B856-ADE2-41FD-8AC6-B479C9DB6901}" type="pres">
      <dgm:prSet presAssocID="{C56588B0-A8D8-46DD-9483-6CC5947AF03B}" presName="outerComposite" presStyleCnt="0">
        <dgm:presLayoutVars>
          <dgm:chMax val="5"/>
          <dgm:dir/>
          <dgm:resizeHandles val="exact"/>
        </dgm:presLayoutVars>
      </dgm:prSet>
      <dgm:spPr/>
    </dgm:pt>
    <dgm:pt modelId="{BF6D6D52-8140-4087-BDD3-CE5969AA9DA3}" type="pres">
      <dgm:prSet presAssocID="{C56588B0-A8D8-46DD-9483-6CC5947AF03B}" presName="dummyMaxCanvas" presStyleCnt="0">
        <dgm:presLayoutVars/>
      </dgm:prSet>
      <dgm:spPr/>
    </dgm:pt>
    <dgm:pt modelId="{CDBBE11C-BF4F-419E-A1EC-547654320BFE}" type="pres">
      <dgm:prSet presAssocID="{C56588B0-A8D8-46DD-9483-6CC5947AF03B}" presName="FiveNodes_1" presStyleLbl="node1" presStyleIdx="0" presStyleCnt="5">
        <dgm:presLayoutVars>
          <dgm:bulletEnabled val="1"/>
        </dgm:presLayoutVars>
      </dgm:prSet>
      <dgm:spPr/>
    </dgm:pt>
    <dgm:pt modelId="{AFAC6F4A-F882-44A8-9E62-BC4732F1CD37}" type="pres">
      <dgm:prSet presAssocID="{C56588B0-A8D8-46DD-9483-6CC5947AF03B}" presName="FiveNodes_2" presStyleLbl="node1" presStyleIdx="1" presStyleCnt="5">
        <dgm:presLayoutVars>
          <dgm:bulletEnabled val="1"/>
        </dgm:presLayoutVars>
      </dgm:prSet>
      <dgm:spPr/>
    </dgm:pt>
    <dgm:pt modelId="{E1500225-D665-4AE2-8884-615753843159}" type="pres">
      <dgm:prSet presAssocID="{C56588B0-A8D8-46DD-9483-6CC5947AF03B}" presName="FiveNodes_3" presStyleLbl="node1" presStyleIdx="2" presStyleCnt="5">
        <dgm:presLayoutVars>
          <dgm:bulletEnabled val="1"/>
        </dgm:presLayoutVars>
      </dgm:prSet>
      <dgm:spPr/>
    </dgm:pt>
    <dgm:pt modelId="{60DB8197-70C6-4D23-82DB-70D05B2634D6}" type="pres">
      <dgm:prSet presAssocID="{C56588B0-A8D8-46DD-9483-6CC5947AF03B}" presName="FiveNodes_4" presStyleLbl="node1" presStyleIdx="3" presStyleCnt="5">
        <dgm:presLayoutVars>
          <dgm:bulletEnabled val="1"/>
        </dgm:presLayoutVars>
      </dgm:prSet>
      <dgm:spPr/>
    </dgm:pt>
    <dgm:pt modelId="{2CBEB4D8-2F51-4EF6-B228-D5A096CB9C44}" type="pres">
      <dgm:prSet presAssocID="{C56588B0-A8D8-46DD-9483-6CC5947AF03B}" presName="FiveNodes_5" presStyleLbl="node1" presStyleIdx="4" presStyleCnt="5">
        <dgm:presLayoutVars>
          <dgm:bulletEnabled val="1"/>
        </dgm:presLayoutVars>
      </dgm:prSet>
      <dgm:spPr/>
    </dgm:pt>
    <dgm:pt modelId="{98DBFCD7-578C-491C-A20A-170E1C604597}" type="pres">
      <dgm:prSet presAssocID="{C56588B0-A8D8-46DD-9483-6CC5947AF03B}" presName="FiveConn_1-2" presStyleLbl="fgAccFollowNode1" presStyleIdx="0" presStyleCnt="4">
        <dgm:presLayoutVars>
          <dgm:bulletEnabled val="1"/>
        </dgm:presLayoutVars>
      </dgm:prSet>
      <dgm:spPr/>
    </dgm:pt>
    <dgm:pt modelId="{E5714FAE-EDC5-4AB2-A386-38DF32E28950}" type="pres">
      <dgm:prSet presAssocID="{C56588B0-A8D8-46DD-9483-6CC5947AF03B}" presName="FiveConn_2-3" presStyleLbl="fgAccFollowNode1" presStyleIdx="1" presStyleCnt="4">
        <dgm:presLayoutVars>
          <dgm:bulletEnabled val="1"/>
        </dgm:presLayoutVars>
      </dgm:prSet>
      <dgm:spPr/>
    </dgm:pt>
    <dgm:pt modelId="{990251C4-8AB0-4459-ABF3-CBFF922C5DDF}" type="pres">
      <dgm:prSet presAssocID="{C56588B0-A8D8-46DD-9483-6CC5947AF03B}" presName="FiveConn_3-4" presStyleLbl="fgAccFollowNode1" presStyleIdx="2" presStyleCnt="4">
        <dgm:presLayoutVars>
          <dgm:bulletEnabled val="1"/>
        </dgm:presLayoutVars>
      </dgm:prSet>
      <dgm:spPr/>
    </dgm:pt>
    <dgm:pt modelId="{5DE8E7BB-3592-4335-AF5C-3DFE9ABC24B4}" type="pres">
      <dgm:prSet presAssocID="{C56588B0-A8D8-46DD-9483-6CC5947AF03B}" presName="FiveConn_4-5" presStyleLbl="fgAccFollowNode1" presStyleIdx="3" presStyleCnt="4">
        <dgm:presLayoutVars>
          <dgm:bulletEnabled val="1"/>
        </dgm:presLayoutVars>
      </dgm:prSet>
      <dgm:spPr/>
    </dgm:pt>
    <dgm:pt modelId="{C06B4EDF-EE55-4F42-8C87-942BC3D9C4E9}" type="pres">
      <dgm:prSet presAssocID="{C56588B0-A8D8-46DD-9483-6CC5947AF03B}" presName="FiveNodes_1_text" presStyleLbl="node1" presStyleIdx="4" presStyleCnt="5">
        <dgm:presLayoutVars>
          <dgm:bulletEnabled val="1"/>
        </dgm:presLayoutVars>
      </dgm:prSet>
      <dgm:spPr/>
    </dgm:pt>
    <dgm:pt modelId="{4096E529-8625-45A5-8976-3624593B4811}" type="pres">
      <dgm:prSet presAssocID="{C56588B0-A8D8-46DD-9483-6CC5947AF03B}" presName="FiveNodes_2_text" presStyleLbl="node1" presStyleIdx="4" presStyleCnt="5">
        <dgm:presLayoutVars>
          <dgm:bulletEnabled val="1"/>
        </dgm:presLayoutVars>
      </dgm:prSet>
      <dgm:spPr/>
    </dgm:pt>
    <dgm:pt modelId="{549C7CDE-A7E6-483A-BB2F-A4FE5E482A80}" type="pres">
      <dgm:prSet presAssocID="{C56588B0-A8D8-46DD-9483-6CC5947AF03B}" presName="FiveNodes_3_text" presStyleLbl="node1" presStyleIdx="4" presStyleCnt="5">
        <dgm:presLayoutVars>
          <dgm:bulletEnabled val="1"/>
        </dgm:presLayoutVars>
      </dgm:prSet>
      <dgm:spPr/>
    </dgm:pt>
    <dgm:pt modelId="{D99FCC8B-053E-4476-8ED1-9782B09C1EB4}" type="pres">
      <dgm:prSet presAssocID="{C56588B0-A8D8-46DD-9483-6CC5947AF03B}" presName="FiveNodes_4_text" presStyleLbl="node1" presStyleIdx="4" presStyleCnt="5">
        <dgm:presLayoutVars>
          <dgm:bulletEnabled val="1"/>
        </dgm:presLayoutVars>
      </dgm:prSet>
      <dgm:spPr/>
    </dgm:pt>
    <dgm:pt modelId="{A6759AE2-2540-4112-B825-B32CB5E2B030}" type="pres">
      <dgm:prSet presAssocID="{C56588B0-A8D8-46DD-9483-6CC5947AF03B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5E3DA601-5384-4D11-84CF-E5E73D4D1218}" srcId="{C56588B0-A8D8-46DD-9483-6CC5947AF03B}" destId="{543778EC-579C-4BA8-9635-E03CFC41707B}" srcOrd="4" destOrd="0" parTransId="{751CB2A6-852F-4349-884A-6D6D0FE9DBA1}" sibTransId="{86AEF679-0778-4D35-9B59-60B04F31A389}"/>
    <dgm:cxn modelId="{91EB060D-9397-4B47-9D46-B76F8536ECD4}" type="presOf" srcId="{543778EC-579C-4BA8-9635-E03CFC41707B}" destId="{2CBEB4D8-2F51-4EF6-B228-D5A096CB9C44}" srcOrd="0" destOrd="0" presId="urn:microsoft.com/office/officeart/2005/8/layout/vProcess5"/>
    <dgm:cxn modelId="{9B918623-A967-4427-BCBB-5B116E238572}" srcId="{C56588B0-A8D8-46DD-9483-6CC5947AF03B}" destId="{3410EDA3-DCCB-4A09-ADAE-AFEDB8BE87F0}" srcOrd="0" destOrd="0" parTransId="{EF0D8700-9D9F-4DFA-BC97-1E95C29C7DCA}" sibTransId="{2FAAC081-0F1A-4F2E-B773-0010E04CB8AA}"/>
    <dgm:cxn modelId="{4C8BBF2C-A450-41DE-8BAA-7293B1ED3310}" type="presOf" srcId="{C56588B0-A8D8-46DD-9483-6CC5947AF03B}" destId="{8898B856-ADE2-41FD-8AC6-B479C9DB6901}" srcOrd="0" destOrd="0" presId="urn:microsoft.com/office/officeart/2005/8/layout/vProcess5"/>
    <dgm:cxn modelId="{3E2BD751-55B8-466F-B832-B7870D921134}" type="presOf" srcId="{64F813B8-45A4-4C51-AFF8-A27E6D9A99D0}" destId="{D99FCC8B-053E-4476-8ED1-9782B09C1EB4}" srcOrd="1" destOrd="0" presId="urn:microsoft.com/office/officeart/2005/8/layout/vProcess5"/>
    <dgm:cxn modelId="{1A351E72-8D0E-4DAA-B5E2-7FF6659DDD90}" type="presOf" srcId="{47530917-0384-4FD1-A075-56B02CE37EFC}" destId="{AFAC6F4A-F882-44A8-9E62-BC4732F1CD37}" srcOrd="0" destOrd="0" presId="urn:microsoft.com/office/officeart/2005/8/layout/vProcess5"/>
    <dgm:cxn modelId="{4DEFBA7A-7455-4325-A3E5-28C058F1A3F3}" type="presOf" srcId="{64F813B8-45A4-4C51-AFF8-A27E6D9A99D0}" destId="{60DB8197-70C6-4D23-82DB-70D05B2634D6}" srcOrd="0" destOrd="0" presId="urn:microsoft.com/office/officeart/2005/8/layout/vProcess5"/>
    <dgm:cxn modelId="{80F7CB89-632A-42CE-A975-EAE19B49F267}" type="presOf" srcId="{7459E99F-0DBE-4C59-AE54-F987FCC7D5D4}" destId="{549C7CDE-A7E6-483A-BB2F-A4FE5E482A80}" srcOrd="1" destOrd="0" presId="urn:microsoft.com/office/officeart/2005/8/layout/vProcess5"/>
    <dgm:cxn modelId="{9A91828E-854A-4236-96ED-277ED98089AD}" type="presOf" srcId="{2FAAC081-0F1A-4F2E-B773-0010E04CB8AA}" destId="{98DBFCD7-578C-491C-A20A-170E1C604597}" srcOrd="0" destOrd="0" presId="urn:microsoft.com/office/officeart/2005/8/layout/vProcess5"/>
    <dgm:cxn modelId="{50044B95-AB2C-4DA0-BB7E-0E28FD69AEB4}" type="presOf" srcId="{47530917-0384-4FD1-A075-56B02CE37EFC}" destId="{4096E529-8625-45A5-8976-3624593B4811}" srcOrd="1" destOrd="0" presId="urn:microsoft.com/office/officeart/2005/8/layout/vProcess5"/>
    <dgm:cxn modelId="{F803E9A9-C53A-45E2-8A73-F1EEDC1C6602}" srcId="{C56588B0-A8D8-46DD-9483-6CC5947AF03B}" destId="{64F813B8-45A4-4C51-AFF8-A27E6D9A99D0}" srcOrd="3" destOrd="0" parTransId="{A2C34B23-1950-43A7-B615-847E4FC849F8}" sibTransId="{CBFE6C20-619F-4D72-A9D7-D7AFF4B21894}"/>
    <dgm:cxn modelId="{2C111CAB-0143-48C8-AE09-9DFE7CD7AE24}" type="presOf" srcId="{3410EDA3-DCCB-4A09-ADAE-AFEDB8BE87F0}" destId="{C06B4EDF-EE55-4F42-8C87-942BC3D9C4E9}" srcOrd="1" destOrd="0" presId="urn:microsoft.com/office/officeart/2005/8/layout/vProcess5"/>
    <dgm:cxn modelId="{B37C1BB1-1045-42D2-98EE-349752427457}" srcId="{C56588B0-A8D8-46DD-9483-6CC5947AF03B}" destId="{7459E99F-0DBE-4C59-AE54-F987FCC7D5D4}" srcOrd="2" destOrd="0" parTransId="{1713F218-41BD-4CD2-B627-A467B89F424E}" sibTransId="{68E00F69-3B8B-4F94-8271-C39832E9DD24}"/>
    <dgm:cxn modelId="{D24A33C3-F501-4D03-A5C2-1ED8AD01E034}" type="presOf" srcId="{7459E99F-0DBE-4C59-AE54-F987FCC7D5D4}" destId="{E1500225-D665-4AE2-8884-615753843159}" srcOrd="0" destOrd="0" presId="urn:microsoft.com/office/officeart/2005/8/layout/vProcess5"/>
    <dgm:cxn modelId="{052F13D4-2552-47AD-8289-DE2C337B7C97}" type="presOf" srcId="{68E00F69-3B8B-4F94-8271-C39832E9DD24}" destId="{990251C4-8AB0-4459-ABF3-CBFF922C5DDF}" srcOrd="0" destOrd="0" presId="urn:microsoft.com/office/officeart/2005/8/layout/vProcess5"/>
    <dgm:cxn modelId="{A66DBED7-4249-4972-B198-2F1B524E19B3}" type="presOf" srcId="{3410EDA3-DCCB-4A09-ADAE-AFEDB8BE87F0}" destId="{CDBBE11C-BF4F-419E-A1EC-547654320BFE}" srcOrd="0" destOrd="0" presId="urn:microsoft.com/office/officeart/2005/8/layout/vProcess5"/>
    <dgm:cxn modelId="{C9BA3FDE-E3E6-4C57-9971-B6770F5650ED}" type="presOf" srcId="{CBFE6C20-619F-4D72-A9D7-D7AFF4B21894}" destId="{5DE8E7BB-3592-4335-AF5C-3DFE9ABC24B4}" srcOrd="0" destOrd="0" presId="urn:microsoft.com/office/officeart/2005/8/layout/vProcess5"/>
    <dgm:cxn modelId="{6DBD36E6-5E5A-476E-AC09-418A0F658FAE}" type="presOf" srcId="{5532643A-4D08-42B7-B007-BCC61DDF216B}" destId="{E5714FAE-EDC5-4AB2-A386-38DF32E28950}" srcOrd="0" destOrd="0" presId="urn:microsoft.com/office/officeart/2005/8/layout/vProcess5"/>
    <dgm:cxn modelId="{4A663AF7-38C8-492E-B05B-0E80B90B54A7}" srcId="{C56588B0-A8D8-46DD-9483-6CC5947AF03B}" destId="{47530917-0384-4FD1-A075-56B02CE37EFC}" srcOrd="1" destOrd="0" parTransId="{556353C7-235E-49E2-AB11-056BC265962C}" sibTransId="{5532643A-4D08-42B7-B007-BCC61DDF216B}"/>
    <dgm:cxn modelId="{9703D2FF-AC00-4840-988F-B5C9F4BF09CA}" type="presOf" srcId="{543778EC-579C-4BA8-9635-E03CFC41707B}" destId="{A6759AE2-2540-4112-B825-B32CB5E2B030}" srcOrd="1" destOrd="0" presId="urn:microsoft.com/office/officeart/2005/8/layout/vProcess5"/>
    <dgm:cxn modelId="{8141E173-68A9-459D-AB5B-5D3E84BD849C}" type="presParOf" srcId="{8898B856-ADE2-41FD-8AC6-B479C9DB6901}" destId="{BF6D6D52-8140-4087-BDD3-CE5969AA9DA3}" srcOrd="0" destOrd="0" presId="urn:microsoft.com/office/officeart/2005/8/layout/vProcess5"/>
    <dgm:cxn modelId="{DB3B3F9A-D073-4F8A-A42E-51AE4C427A3A}" type="presParOf" srcId="{8898B856-ADE2-41FD-8AC6-B479C9DB6901}" destId="{CDBBE11C-BF4F-419E-A1EC-547654320BFE}" srcOrd="1" destOrd="0" presId="urn:microsoft.com/office/officeart/2005/8/layout/vProcess5"/>
    <dgm:cxn modelId="{346B319D-9D45-4CEF-A16D-5A8228C18A5C}" type="presParOf" srcId="{8898B856-ADE2-41FD-8AC6-B479C9DB6901}" destId="{AFAC6F4A-F882-44A8-9E62-BC4732F1CD37}" srcOrd="2" destOrd="0" presId="urn:microsoft.com/office/officeart/2005/8/layout/vProcess5"/>
    <dgm:cxn modelId="{AA304CA8-25C8-46CD-A92E-7E322FE30A22}" type="presParOf" srcId="{8898B856-ADE2-41FD-8AC6-B479C9DB6901}" destId="{E1500225-D665-4AE2-8884-615753843159}" srcOrd="3" destOrd="0" presId="urn:microsoft.com/office/officeart/2005/8/layout/vProcess5"/>
    <dgm:cxn modelId="{7048AAA6-A42F-4921-9216-9DB22C2666BC}" type="presParOf" srcId="{8898B856-ADE2-41FD-8AC6-B479C9DB6901}" destId="{60DB8197-70C6-4D23-82DB-70D05B2634D6}" srcOrd="4" destOrd="0" presId="urn:microsoft.com/office/officeart/2005/8/layout/vProcess5"/>
    <dgm:cxn modelId="{1187883A-1ED5-4C21-992D-C0D1A8663B78}" type="presParOf" srcId="{8898B856-ADE2-41FD-8AC6-B479C9DB6901}" destId="{2CBEB4D8-2F51-4EF6-B228-D5A096CB9C44}" srcOrd="5" destOrd="0" presId="urn:microsoft.com/office/officeart/2005/8/layout/vProcess5"/>
    <dgm:cxn modelId="{4ACB1DED-0745-46E9-95AC-8A08D61164E6}" type="presParOf" srcId="{8898B856-ADE2-41FD-8AC6-B479C9DB6901}" destId="{98DBFCD7-578C-491C-A20A-170E1C604597}" srcOrd="6" destOrd="0" presId="urn:microsoft.com/office/officeart/2005/8/layout/vProcess5"/>
    <dgm:cxn modelId="{4753E748-5831-4808-B875-6168E2BC7949}" type="presParOf" srcId="{8898B856-ADE2-41FD-8AC6-B479C9DB6901}" destId="{E5714FAE-EDC5-4AB2-A386-38DF32E28950}" srcOrd="7" destOrd="0" presId="urn:microsoft.com/office/officeart/2005/8/layout/vProcess5"/>
    <dgm:cxn modelId="{6FCC3694-CF0C-42DF-9199-DD3C9069790C}" type="presParOf" srcId="{8898B856-ADE2-41FD-8AC6-B479C9DB6901}" destId="{990251C4-8AB0-4459-ABF3-CBFF922C5DDF}" srcOrd="8" destOrd="0" presId="urn:microsoft.com/office/officeart/2005/8/layout/vProcess5"/>
    <dgm:cxn modelId="{F314225D-86A9-44F7-9C7D-8E2A7B1FE6DE}" type="presParOf" srcId="{8898B856-ADE2-41FD-8AC6-B479C9DB6901}" destId="{5DE8E7BB-3592-4335-AF5C-3DFE9ABC24B4}" srcOrd="9" destOrd="0" presId="urn:microsoft.com/office/officeart/2005/8/layout/vProcess5"/>
    <dgm:cxn modelId="{010C2EB3-A78B-45AA-B674-3B7E147D6226}" type="presParOf" srcId="{8898B856-ADE2-41FD-8AC6-B479C9DB6901}" destId="{C06B4EDF-EE55-4F42-8C87-942BC3D9C4E9}" srcOrd="10" destOrd="0" presId="urn:microsoft.com/office/officeart/2005/8/layout/vProcess5"/>
    <dgm:cxn modelId="{AF64CC05-F2A8-4118-B38C-92D329895614}" type="presParOf" srcId="{8898B856-ADE2-41FD-8AC6-B479C9DB6901}" destId="{4096E529-8625-45A5-8976-3624593B4811}" srcOrd="11" destOrd="0" presId="urn:microsoft.com/office/officeart/2005/8/layout/vProcess5"/>
    <dgm:cxn modelId="{00153785-6635-428F-A4AC-C31F765852A1}" type="presParOf" srcId="{8898B856-ADE2-41FD-8AC6-B479C9DB6901}" destId="{549C7CDE-A7E6-483A-BB2F-A4FE5E482A80}" srcOrd="12" destOrd="0" presId="urn:microsoft.com/office/officeart/2005/8/layout/vProcess5"/>
    <dgm:cxn modelId="{CA726B6A-3ECE-4800-B792-86A2E5272C63}" type="presParOf" srcId="{8898B856-ADE2-41FD-8AC6-B479C9DB6901}" destId="{D99FCC8B-053E-4476-8ED1-9782B09C1EB4}" srcOrd="13" destOrd="0" presId="urn:microsoft.com/office/officeart/2005/8/layout/vProcess5"/>
    <dgm:cxn modelId="{3ACE254F-C2AF-4DE3-AA25-A2E18DD8292F}" type="presParOf" srcId="{8898B856-ADE2-41FD-8AC6-B479C9DB6901}" destId="{A6759AE2-2540-4112-B825-B32CB5E2B03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5BE7E-76D6-8849-ADB8-3C70F9677298}">
      <dsp:nvSpPr>
        <dsp:cNvPr id="0" name=""/>
        <dsp:cNvSpPr/>
      </dsp:nvSpPr>
      <dsp:spPr>
        <a:xfrm>
          <a:off x="4025" y="7"/>
          <a:ext cx="11193348" cy="9478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4200" kern="1200" dirty="0" err="1">
              <a:solidFill>
                <a:srgbClr val="000000"/>
              </a:solidFill>
            </a:rPr>
            <a:t>Surveillance</a:t>
          </a:r>
          <a:endParaRPr lang="da-DK" sz="4200" kern="1200" dirty="0">
            <a:solidFill>
              <a:srgbClr val="000000"/>
            </a:solidFill>
          </a:endParaRPr>
        </a:p>
      </dsp:txBody>
      <dsp:txXfrm>
        <a:off x="31787" y="27769"/>
        <a:ext cx="11137824" cy="892334"/>
      </dsp:txXfrm>
    </dsp:sp>
    <dsp:sp modelId="{CE2A7834-4091-9540-AC00-08C84B273FC0}">
      <dsp:nvSpPr>
        <dsp:cNvPr id="0" name=""/>
        <dsp:cNvSpPr/>
      </dsp:nvSpPr>
      <dsp:spPr>
        <a:xfrm>
          <a:off x="4025" y="1166861"/>
          <a:ext cx="3533254" cy="16033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>
              <a:solidFill>
                <a:srgbClr val="000000"/>
              </a:solidFill>
            </a:rPr>
            <a:t>Bulk </a:t>
          </a:r>
          <a:r>
            <a:rPr lang="da-DK" sz="1800" kern="1200" dirty="0" err="1">
              <a:solidFill>
                <a:srgbClr val="000000"/>
              </a:solidFill>
            </a:rPr>
            <a:t>tankmilk</a:t>
          </a:r>
          <a:endParaRPr lang="da-DK" sz="1800" kern="1200" dirty="0">
            <a:solidFill>
              <a:srgbClr val="000000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>
              <a:solidFill>
                <a:srgbClr val="000000"/>
              </a:solidFill>
            </a:rPr>
            <a:t>Herd</a:t>
          </a:r>
        </a:p>
      </dsp:txBody>
      <dsp:txXfrm>
        <a:off x="50987" y="1213823"/>
        <a:ext cx="3439330" cy="1509462"/>
      </dsp:txXfrm>
    </dsp:sp>
    <dsp:sp modelId="{406E476F-F765-E743-9330-BD92D9541CE7}">
      <dsp:nvSpPr>
        <dsp:cNvPr id="0" name=""/>
        <dsp:cNvSpPr/>
      </dsp:nvSpPr>
      <dsp:spPr>
        <a:xfrm>
          <a:off x="4025" y="2989244"/>
          <a:ext cx="3533254" cy="16033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>
              <a:solidFill>
                <a:srgbClr val="000000"/>
              </a:solidFill>
            </a:rPr>
            <a:t>Salmonella 4/</a:t>
          </a:r>
          <a:r>
            <a:rPr lang="da-DK" sz="1800" kern="1200" dirty="0" err="1">
              <a:solidFill>
                <a:srgbClr val="000000"/>
              </a:solidFill>
            </a:rPr>
            <a:t>yearly</a:t>
          </a:r>
          <a:r>
            <a:rPr lang="da-DK" sz="1800" kern="1200" dirty="0">
              <a:solidFill>
                <a:srgbClr val="000000"/>
              </a:solidFill>
            </a:rPr>
            <a:t>, </a:t>
          </a:r>
        </a:p>
      </dsp:txBody>
      <dsp:txXfrm>
        <a:off x="50987" y="3036206"/>
        <a:ext cx="3439330" cy="1509462"/>
      </dsp:txXfrm>
    </dsp:sp>
    <dsp:sp modelId="{96E7D01D-9453-F541-913D-01FB916A4832}">
      <dsp:nvSpPr>
        <dsp:cNvPr id="0" name=""/>
        <dsp:cNvSpPr/>
      </dsp:nvSpPr>
      <dsp:spPr>
        <a:xfrm>
          <a:off x="3834072" y="1166861"/>
          <a:ext cx="3533254" cy="16033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>
              <a:solidFill>
                <a:srgbClr val="000000"/>
              </a:solidFill>
            </a:rPr>
            <a:t>Blood, </a:t>
          </a:r>
          <a:r>
            <a:rPr lang="da-DK" sz="1800" kern="1200" dirty="0" err="1">
              <a:solidFill>
                <a:srgbClr val="000000"/>
              </a:solidFill>
            </a:rPr>
            <a:t>heifer</a:t>
          </a:r>
          <a:r>
            <a:rPr lang="da-DK" sz="1800" kern="1200" dirty="0">
              <a:solidFill>
                <a:srgbClr val="000000"/>
              </a:solidFill>
            </a:rPr>
            <a:t> </a:t>
          </a:r>
          <a:r>
            <a:rPr lang="da-DK" sz="1800" kern="1200" dirty="0" err="1">
              <a:solidFill>
                <a:srgbClr val="000000"/>
              </a:solidFill>
            </a:rPr>
            <a:t>rearing</a:t>
          </a:r>
          <a:endParaRPr lang="da-DK" sz="1800" kern="1200" dirty="0">
            <a:solidFill>
              <a:srgbClr val="000000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 err="1">
              <a:solidFill>
                <a:srgbClr val="000000"/>
              </a:solidFill>
            </a:rPr>
            <a:t>Individual</a:t>
          </a:r>
          <a:r>
            <a:rPr lang="da-DK" sz="1800" kern="1200" dirty="0">
              <a:solidFill>
                <a:srgbClr val="000000"/>
              </a:solidFill>
            </a:rPr>
            <a:t> Animal</a:t>
          </a:r>
        </a:p>
      </dsp:txBody>
      <dsp:txXfrm>
        <a:off x="3881034" y="1213823"/>
        <a:ext cx="3439330" cy="1509462"/>
      </dsp:txXfrm>
    </dsp:sp>
    <dsp:sp modelId="{456DC617-05A4-784B-AFD7-F51881741DB8}">
      <dsp:nvSpPr>
        <dsp:cNvPr id="0" name=""/>
        <dsp:cNvSpPr/>
      </dsp:nvSpPr>
      <dsp:spPr>
        <a:xfrm>
          <a:off x="3834072" y="2989244"/>
          <a:ext cx="3533254" cy="16033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>
              <a:solidFill>
                <a:srgbClr val="000000"/>
              </a:solidFill>
            </a:rPr>
            <a:t>Salmonella 1 – 2/</a:t>
          </a:r>
          <a:r>
            <a:rPr lang="da-DK" sz="1800" kern="1200" dirty="0" err="1">
              <a:solidFill>
                <a:srgbClr val="000000"/>
              </a:solidFill>
            </a:rPr>
            <a:t>yearly</a:t>
          </a:r>
          <a:endParaRPr lang="da-DK" sz="1800" kern="1200" dirty="0">
            <a:solidFill>
              <a:srgbClr val="000000"/>
            </a:solidFill>
          </a:endParaRPr>
        </a:p>
      </dsp:txBody>
      <dsp:txXfrm>
        <a:off x="3881034" y="3036206"/>
        <a:ext cx="3439330" cy="1509462"/>
      </dsp:txXfrm>
    </dsp:sp>
    <dsp:sp modelId="{19A03302-D180-404A-B21A-9799F0751A9C}">
      <dsp:nvSpPr>
        <dsp:cNvPr id="0" name=""/>
        <dsp:cNvSpPr/>
      </dsp:nvSpPr>
      <dsp:spPr>
        <a:xfrm>
          <a:off x="7664120" y="1166861"/>
          <a:ext cx="3533254" cy="16033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>
              <a:solidFill>
                <a:srgbClr val="000000"/>
              </a:solidFill>
            </a:rPr>
            <a:t>Blood from </a:t>
          </a:r>
          <a:r>
            <a:rPr lang="da-DK" sz="1800" kern="1200" dirty="0" err="1">
              <a:solidFill>
                <a:srgbClr val="000000"/>
              </a:solidFill>
            </a:rPr>
            <a:t>slaughter</a:t>
          </a:r>
          <a:endParaRPr lang="da-DK" sz="1800" kern="1200" dirty="0">
            <a:solidFill>
              <a:srgbClr val="000000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>
              <a:solidFill>
                <a:srgbClr val="000000"/>
              </a:solidFill>
            </a:rPr>
            <a:t>Herd</a:t>
          </a:r>
        </a:p>
      </dsp:txBody>
      <dsp:txXfrm>
        <a:off x="7711082" y="1213823"/>
        <a:ext cx="3439330" cy="1509462"/>
      </dsp:txXfrm>
    </dsp:sp>
    <dsp:sp modelId="{BDC170A1-3E9F-2F47-A622-9036BE8633DC}">
      <dsp:nvSpPr>
        <dsp:cNvPr id="0" name=""/>
        <dsp:cNvSpPr/>
      </dsp:nvSpPr>
      <dsp:spPr>
        <a:xfrm>
          <a:off x="7664120" y="2989244"/>
          <a:ext cx="3533254" cy="16033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>
              <a:solidFill>
                <a:srgbClr val="000000"/>
              </a:solidFill>
            </a:rPr>
            <a:t>Salmonella 4/</a:t>
          </a:r>
          <a:r>
            <a:rPr lang="da-DK" sz="1800" kern="1200" dirty="0" err="1">
              <a:solidFill>
                <a:srgbClr val="000000"/>
              </a:solidFill>
            </a:rPr>
            <a:t>yearly</a:t>
          </a:r>
          <a:r>
            <a:rPr lang="da-DK" sz="1800" kern="1200" dirty="0">
              <a:solidFill>
                <a:srgbClr val="000000"/>
              </a:solidFill>
            </a:rPr>
            <a:t>, </a:t>
          </a:r>
        </a:p>
      </dsp:txBody>
      <dsp:txXfrm>
        <a:off x="7711082" y="3036206"/>
        <a:ext cx="3439330" cy="1509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BE11C-BF4F-419E-A1EC-547654320BFE}">
      <dsp:nvSpPr>
        <dsp:cNvPr id="0" name=""/>
        <dsp:cNvSpPr/>
      </dsp:nvSpPr>
      <dsp:spPr>
        <a:xfrm>
          <a:off x="0" y="0"/>
          <a:ext cx="8550513" cy="7466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Walk through stables – observe and ask</a:t>
          </a:r>
        </a:p>
      </dsp:txBody>
      <dsp:txXfrm>
        <a:off x="21869" y="21869"/>
        <a:ext cx="7657444" cy="702926"/>
      </dsp:txXfrm>
    </dsp:sp>
    <dsp:sp modelId="{AFAC6F4A-F882-44A8-9E62-BC4732F1CD37}">
      <dsp:nvSpPr>
        <dsp:cNvPr id="0" name=""/>
        <dsp:cNvSpPr/>
      </dsp:nvSpPr>
      <dsp:spPr>
        <a:xfrm>
          <a:off x="638512" y="850368"/>
          <a:ext cx="8550513" cy="7466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900" b="0" kern="1200" dirty="0"/>
            <a:t>Risk </a:t>
          </a:r>
          <a:r>
            <a:rPr lang="da-DK" sz="2900" b="0" kern="1200" dirty="0" err="1"/>
            <a:t>assessment</a:t>
          </a:r>
          <a:endParaRPr lang="en-US" sz="2900" kern="1200" dirty="0"/>
        </a:p>
      </dsp:txBody>
      <dsp:txXfrm>
        <a:off x="660381" y="872237"/>
        <a:ext cx="7382930" cy="702926"/>
      </dsp:txXfrm>
    </dsp:sp>
    <dsp:sp modelId="{E1500225-D665-4AE2-8884-615753843159}">
      <dsp:nvSpPr>
        <dsp:cNvPr id="0" name=""/>
        <dsp:cNvSpPr/>
      </dsp:nvSpPr>
      <dsp:spPr>
        <a:xfrm>
          <a:off x="1277024" y="1700736"/>
          <a:ext cx="8550513" cy="7466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Understanding the farmer and his situation</a:t>
          </a:r>
        </a:p>
      </dsp:txBody>
      <dsp:txXfrm>
        <a:off x="1298893" y="1722605"/>
        <a:ext cx="7382930" cy="702926"/>
      </dsp:txXfrm>
    </dsp:sp>
    <dsp:sp modelId="{60DB8197-70C6-4D23-82DB-70D05B2634D6}">
      <dsp:nvSpPr>
        <dsp:cNvPr id="0" name=""/>
        <dsp:cNvSpPr/>
      </dsp:nvSpPr>
      <dsp:spPr>
        <a:xfrm>
          <a:off x="1915537" y="2551104"/>
          <a:ext cx="8550513" cy="7466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Farmer knowledge and motivation</a:t>
          </a:r>
        </a:p>
      </dsp:txBody>
      <dsp:txXfrm>
        <a:off x="1937406" y="2572973"/>
        <a:ext cx="7382930" cy="702926"/>
      </dsp:txXfrm>
    </dsp:sp>
    <dsp:sp modelId="{2CBEB4D8-2F51-4EF6-B228-D5A096CB9C44}">
      <dsp:nvSpPr>
        <dsp:cNvPr id="0" name=""/>
        <dsp:cNvSpPr/>
      </dsp:nvSpPr>
      <dsp:spPr>
        <a:xfrm>
          <a:off x="2554049" y="3401473"/>
          <a:ext cx="8550513" cy="7466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900" b="0" kern="1200" dirty="0" err="1"/>
            <a:t>Making</a:t>
          </a:r>
          <a:r>
            <a:rPr lang="da-DK" sz="2900" b="0" kern="1200" dirty="0"/>
            <a:t> an </a:t>
          </a:r>
          <a:r>
            <a:rPr lang="da-DK" sz="2900" b="0" kern="1200" dirty="0" err="1"/>
            <a:t>actionplan</a:t>
          </a:r>
          <a:endParaRPr lang="en-US" sz="2900" kern="1200" dirty="0"/>
        </a:p>
      </dsp:txBody>
      <dsp:txXfrm>
        <a:off x="2575918" y="3423342"/>
        <a:ext cx="7382930" cy="702926"/>
      </dsp:txXfrm>
    </dsp:sp>
    <dsp:sp modelId="{98DBFCD7-578C-491C-A20A-170E1C604597}">
      <dsp:nvSpPr>
        <dsp:cNvPr id="0" name=""/>
        <dsp:cNvSpPr/>
      </dsp:nvSpPr>
      <dsp:spPr>
        <a:xfrm>
          <a:off x="8065181" y="545480"/>
          <a:ext cx="485332" cy="48533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174381" y="545480"/>
        <a:ext cx="266932" cy="365212"/>
      </dsp:txXfrm>
    </dsp:sp>
    <dsp:sp modelId="{E5714FAE-EDC5-4AB2-A386-38DF32E28950}">
      <dsp:nvSpPr>
        <dsp:cNvPr id="0" name=""/>
        <dsp:cNvSpPr/>
      </dsp:nvSpPr>
      <dsp:spPr>
        <a:xfrm>
          <a:off x="8703693" y="1395848"/>
          <a:ext cx="485332" cy="48533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812893" y="1395848"/>
        <a:ext cx="266932" cy="365212"/>
      </dsp:txXfrm>
    </dsp:sp>
    <dsp:sp modelId="{990251C4-8AB0-4459-ABF3-CBFF922C5DDF}">
      <dsp:nvSpPr>
        <dsp:cNvPr id="0" name=""/>
        <dsp:cNvSpPr/>
      </dsp:nvSpPr>
      <dsp:spPr>
        <a:xfrm>
          <a:off x="9342206" y="2233772"/>
          <a:ext cx="485332" cy="48533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451406" y="2233772"/>
        <a:ext cx="266932" cy="365212"/>
      </dsp:txXfrm>
    </dsp:sp>
    <dsp:sp modelId="{5DE8E7BB-3592-4335-AF5C-3DFE9ABC24B4}">
      <dsp:nvSpPr>
        <dsp:cNvPr id="0" name=""/>
        <dsp:cNvSpPr/>
      </dsp:nvSpPr>
      <dsp:spPr>
        <a:xfrm>
          <a:off x="9980718" y="3092436"/>
          <a:ext cx="485332" cy="48533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10089918" y="3092436"/>
        <a:ext cx="266932" cy="365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636B-339A-4D26-BD9F-0743507A8BA5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793D-0B98-4CFE-808E-33B35F5DF59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6690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9004-5A13-4E89-9C6B-5A51303EFF0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51D94-5711-4DB0-8CD6-B7C0F68C99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545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FE4F35-38D1-4586-8062-C0D74F49BC40}" type="slidenum">
              <a:rPr lang="da-DK" smtClean="0"/>
              <a:pPr>
                <a:defRPr/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148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12-24 </a:t>
            </a:r>
            <a:r>
              <a:rPr lang="da-DK" dirty="0" err="1"/>
              <a:t>hours</a:t>
            </a:r>
            <a:r>
              <a:rPr lang="da-DK" dirty="0"/>
              <a:t> efter </a:t>
            </a:r>
            <a:r>
              <a:rPr lang="da-DK" dirty="0" err="1"/>
              <a:t>uptake</a:t>
            </a:r>
            <a:r>
              <a:rPr lang="da-DK" dirty="0"/>
              <a:t> in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shed</a:t>
            </a:r>
            <a:r>
              <a:rPr lang="da-DK" dirty="0"/>
              <a:t> in </a:t>
            </a:r>
            <a:r>
              <a:rPr lang="da-DK" dirty="0" err="1"/>
              <a:t>faeces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865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HUSK at der ikke må være en stigning på mere end 20 i forhold til gennemsnittet på sidste 3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591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På Salmonellabesøgene skal vi. Systematisk gennemgang af besætning for at afklare risiko-områder i forhold til Salmonella. Men mindst lige så vigtig så skal vi vide noget om de mennesker vi står over for. </a:t>
            </a:r>
          </a:p>
          <a:p>
            <a:r>
              <a:rPr lang="da-DK" dirty="0"/>
              <a:t>”De bløde værdier” bliver lidt overset. De kan være svære at spørge ind til. Det er nemmere at spørge om hvor tid de muger kælvningsboksen. I starten et spørgeskema udarbejdet af en kollega. Nu er spørgsmålene en integreret del af samtalen. ”Hvordan har du det med at have Salmonella?”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51D94-5711-4DB0-8CD6-B7C0F68C992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115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D3F5ECAF-2B39-4253-A23D-07A70BC130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70216" indent="-296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84948" indent="-2369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58927" indent="-2369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132907" indent="-2369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542FA52-F3F0-4430-8B61-43F0EFCFC930}" type="slidenum">
              <a:rPr lang="da-DK" altLang="da-DK"/>
              <a:pPr eaLnBrk="1" hangingPunct="1">
                <a:spcBef>
                  <a:spcPct val="0"/>
                </a:spcBef>
              </a:pPr>
              <a:t>28</a:t>
            </a:fld>
            <a:endParaRPr lang="da-DK" altLang="da-DK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8CBFCC34-1932-4BF0-ACCA-8390E829A1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F77FC6AB-CCD2-4E73-924E-585D5BB675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0719" y="7103522"/>
            <a:ext cx="3533694" cy="67258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da-DK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8290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Jeg har en tilståelse. I min tid som praktiserende har jeg skrevet utroligt lange rapporter og handlingsplaner bag mit skrivebord. De blev sjældent til noget ude i besætningen. Det er landmanden der udvælger tiltagene, Keep it simple, vær konkret! Hurtigst muligt hører ikke til i en handlingsplan. Rengøring og desinfektion. Vær sikker på, at din og landmandens definition er den samme?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150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Husk FVST respons – at embedsdyrlægerne er begejstrede for vores besøg og at de besøgte landmænd på kontrollerne er meget galde for Malene og Betinas besøg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10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2167D73F-B879-BD1E-9CAB-B0A8054A59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6311"/>
          <a:stretch/>
        </p:blipFill>
        <p:spPr>
          <a:xfrm>
            <a:off x="-20686" y="0"/>
            <a:ext cx="12231784" cy="6858000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6CBA84B9-04BB-413B-AE2B-E54A0ECF217B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54CE882-5FD9-4B9F-B15E-5F42C333152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attedyr, svin, gnaver&#10;&#10;Automatisk genereret beskrivelse">
            <a:extLst>
              <a:ext uri="{FF2B5EF4-FFF2-40B4-BE49-F238E27FC236}">
                <a16:creationId xmlns:a16="http://schemas.microsoft.com/office/drawing/2014/main" id="{2FBE995E-7EDC-8BFC-2E5F-5F2BBF6C7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1"/>
          <a:stretch/>
        </p:blipFill>
        <p:spPr>
          <a:xfrm>
            <a:off x="0" y="0"/>
            <a:ext cx="12201613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59EE7-6FDA-48BD-B92E-845FACA6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F7F2DE6-C0D5-405B-BCA9-1A8169B5FD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9DAEA83-FF29-432A-B910-1DD7DE59A6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0C7A62-4FA1-4CDD-9F77-D62CE596A62E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82365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ko, kvæg, pattedyr, sort&#10;&#10;Automatisk genereret beskrivelse">
            <a:extLst>
              <a:ext uri="{FF2B5EF4-FFF2-40B4-BE49-F238E27FC236}">
                <a16:creationId xmlns:a16="http://schemas.microsoft.com/office/drawing/2014/main" id="{3034B385-C7B3-FAFC-15BD-8208578A3E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4" b="4810"/>
          <a:stretch/>
        </p:blipFill>
        <p:spPr>
          <a:xfrm>
            <a:off x="-1" y="-1"/>
            <a:ext cx="12190413" cy="6858001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C00161-39CE-425B-BBF1-A04CDFCA6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BB885F5-4AD8-4EB9-8743-FDB25A90E7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E443B1B-03E7-41CE-8608-665D7F28966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7F5946F-C8CE-4C7F-985F-898A3E2A3E1D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8705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samt baggrundbilled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5F4F8668-3CC3-2A04-8B19-0D0709715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6311"/>
          <a:stretch/>
        </p:blipFill>
        <p:spPr>
          <a:xfrm>
            <a:off x="-20686" y="0"/>
            <a:ext cx="12231784" cy="6858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A13C3F9C-E768-4B43-A473-7B2B3548C118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35665D-40FF-4C8F-A164-622585614F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5836" y="2770030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917192D-52B3-447D-95AD-B8EC062384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9197730-2C90-40F3-A881-077E8DD1C9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36832DA-C516-42AE-AF0C-6253CE7AC23D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FFFBB3BC-849F-4139-8B0E-B0457208E4C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FC6B6C9D-4094-41A4-B37D-3008C755D4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5836" y="2758978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EF2070-ADDA-40DF-9983-343CEA397D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7" name="Pladsholder til billede 7">
            <a:extLst>
              <a:ext uri="{FF2B5EF4-FFF2-40B4-BE49-F238E27FC236}">
                <a16:creationId xmlns:a16="http://schemas.microsoft.com/office/drawing/2014/main" id="{7A8B1FD9-D599-4F13-9FDC-F372219E5229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3FA53E7-63DA-4E94-92F7-EC13B8B9075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18-10-2022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6FF8B5DA-E637-4B42-9C89-91D29CC7D95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327646" y="1549398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18-10-2022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B1FCB700-9F45-4E87-9AD5-ACD22546B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5398BC95-60A2-4CE3-9B09-AA75E501B73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42925" y="1549399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18-10-2022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A491278A-BA3F-4CE9-9525-A14D37941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7843" y="1549397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7FF69D0E-5070-4381-A70B-3D1509BBCA3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466080" y="1549398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18-10-2022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0" y="1549400"/>
            <a:ext cx="4664510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4664508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2400" y="1549400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2400" y="3623205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2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8734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8734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8949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8949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18-10-2022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11104642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18-10-2022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501128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3672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2175" y="5706000"/>
            <a:ext cx="2428558" cy="1152000"/>
          </a:xfrm>
          <a:solidFill>
            <a:schemeClr val="accent1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2174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-1" y="0"/>
            <a:ext cx="9782175" cy="5706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1541463"/>
            <a:ext cx="7394441" cy="1424390"/>
          </a:xfrm>
        </p:spPr>
        <p:txBody>
          <a:bodyPr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i op til 2 linjers længde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0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323829"/>
            <a:ext cx="7351712" cy="1440000"/>
          </a:xfrm>
        </p:spPr>
        <p:txBody>
          <a:bodyPr/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pic>
        <p:nvPicPr>
          <p:cNvPr id="17" name="Picture 1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6802" y="6030098"/>
            <a:ext cx="1325521" cy="525104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14158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18-10-2022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64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18-10-2022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7" name="Content Placeholder 6"/>
          <p:cNvSpPr>
            <a:spLocks noGrp="1"/>
          </p:cNvSpPr>
          <p:nvPr>
            <p:ph sz="quarter" idx="22" hasCustomPrompt="1"/>
          </p:nvPr>
        </p:nvSpPr>
        <p:spPr>
          <a:xfrm>
            <a:off x="5334000" y="1549399"/>
            <a:ext cx="4594657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41" name="Picture 4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grpSp>
        <p:nvGrpSpPr>
          <p:cNvPr id="31" name="Group 30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3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0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68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7267575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18-10-2022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grpSp>
        <p:nvGrpSpPr>
          <p:cNvPr id="51" name="Group 50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5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53" name="Group 52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54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59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61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2" name="Rectangle 61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60" name="Rounded Rectangle 59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55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56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Rectangle 56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63" name="TextBox 62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65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67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420158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Box 17"/>
          <p:cNvSpPr txBox="1">
            <a:spLocks noChangeArrowheads="1"/>
          </p:cNvSpPr>
          <p:nvPr userDrawn="1"/>
        </p:nvSpPr>
        <p:spPr bwMode="auto">
          <a:xfrm>
            <a:off x="-2679700" y="2607847"/>
            <a:ext cx="25352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</p:txBody>
      </p:sp>
      <p:pic>
        <p:nvPicPr>
          <p:cNvPr id="29" name="Picture 28" descr="Skærmbillede 2016-04-05 kl. 09.35.2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9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0" name="Billede 2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99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FEB9CCEF-7AB3-41F7-BFC7-34EBBE62B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6CBA84B9-04BB-413B-AE2B-E54A0ECF217B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/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54CE882-5FD9-4B9F-B15E-5F42C333152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700642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18-10-2022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11104642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531635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 - Neg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2559526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2622035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græs, jord, parkeret&#10;&#10;Automatisk genereret beskrivelse">
            <a:extLst>
              <a:ext uri="{FF2B5EF4-FFF2-40B4-BE49-F238E27FC236}">
                <a16:creationId xmlns:a16="http://schemas.microsoft.com/office/drawing/2014/main" id="{F76398C3-1F56-4B90-AF71-D637EAB4D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0"/>
          <a:stretch/>
        </p:blipFill>
        <p:spPr>
          <a:xfrm>
            <a:off x="0" y="-1"/>
            <a:ext cx="12190413" cy="685800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60FFEE-A2AC-43D7-897C-D130B8C41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FAD0AD5-FBF2-44C0-B15E-F1EB61BB8D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582E648-2E97-4B76-AD8D-C4772A1EC8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C30FB38-11DF-4F05-A11A-FE50F96E1A16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54838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 - Neg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33758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BADF78D2-6A89-4551-A31F-A8BAD8412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0"/>
          <a:stretch/>
        </p:blipFill>
        <p:spPr>
          <a:xfrm>
            <a:off x="0" y="-1"/>
            <a:ext cx="12190413" cy="685800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0DBC7E-45A1-45B7-88BC-014A2269D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82EB2A7-9407-4EF7-8A78-38A0ADAA0F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C5A0169-CD00-4F6A-AE4D-64B34F5E0B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111AF64-927D-4EFC-820D-6F48BF3585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3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33899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græs&#10;&#10;Automatisk genereret beskrivelse">
            <a:extLst>
              <a:ext uri="{FF2B5EF4-FFF2-40B4-BE49-F238E27FC236}">
                <a16:creationId xmlns:a16="http://schemas.microsoft.com/office/drawing/2014/main" id="{60E81C7A-E36D-4636-A092-01F47D505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0"/>
          <a:stretch/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34E11-498C-4198-A032-ED14BDD91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5292C3B-D5F0-45FD-950E-7BF90855BA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F798D23-BE42-4BA5-8D89-2452CD4B11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693AC7A-DA7F-441C-AA4A-80123F4E87BB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950987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himmel, udendørs, græs, natur&#10;&#10;Automatisk genereret beskrivelse">
            <a:extLst>
              <a:ext uri="{FF2B5EF4-FFF2-40B4-BE49-F238E27FC236}">
                <a16:creationId xmlns:a16="http://schemas.microsoft.com/office/drawing/2014/main" id="{D532DDA4-1499-4A71-98F1-A9BC65065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"/>
            <a:ext cx="12190413" cy="685368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rgbClr val="4B3E3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956477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mand, person&#10;&#10;Automatisk genereret beskrivelse">
            <a:extLst>
              <a:ext uri="{FF2B5EF4-FFF2-40B4-BE49-F238E27FC236}">
                <a16:creationId xmlns:a16="http://schemas.microsoft.com/office/drawing/2014/main" id="{9D40A8E7-2C0E-48B1-925E-926D41F46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6"/>
          <a:stretch/>
        </p:blipFill>
        <p:spPr>
          <a:xfrm>
            <a:off x="0" y="-1"/>
            <a:ext cx="12190413" cy="7002031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52A3C5-DD60-4F5B-A4C6-E3C5DD3F5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B93E016-FF5B-4C50-B8A0-EB349FFDE4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9C20E4B-5B66-4361-8474-9B798A3939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F75E051-4135-4F6B-928B-46DBF4216DC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4644147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ttedyr, svin, gnaver&#10;&#10;Automatisk genereret beskrivelse">
            <a:extLst>
              <a:ext uri="{FF2B5EF4-FFF2-40B4-BE49-F238E27FC236}">
                <a16:creationId xmlns:a16="http://schemas.microsoft.com/office/drawing/2014/main" id="{56994175-C07F-454E-BCD9-DC6D9271E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4"/>
          <a:stretch/>
        </p:blipFill>
        <p:spPr>
          <a:xfrm>
            <a:off x="-1" y="0"/>
            <a:ext cx="12190413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59EE7-6FDA-48BD-B92E-845FACA6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F7F2DE6-C0D5-405B-BCA9-1A8169B5FD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9DAEA83-FF29-432A-B910-1DD7DE59A6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0C7A62-4FA1-4CDD-9F77-D62CE596A62E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6924648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ko, kvæg, pattedyr, hvid&#10;&#10;Automatisk genereret beskrivelse">
            <a:extLst>
              <a:ext uri="{FF2B5EF4-FFF2-40B4-BE49-F238E27FC236}">
                <a16:creationId xmlns:a16="http://schemas.microsoft.com/office/drawing/2014/main" id="{CAC61E14-1DA9-480B-B20A-3457A3F77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6"/>
          <a:stretch/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C00161-39CE-425B-BBF1-A04CDFCA6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BB885F5-4AD8-4EB9-8743-FDB25A90E7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E443B1B-03E7-41CE-8608-665D7F28966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7F5946F-C8CE-4C7F-985F-898A3E2A3E1D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529344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samt baggrundbilled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8131F5D-0F49-45AA-9C86-6BEAFC033E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A13C3F9C-E768-4B43-A473-7B2B3548C118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35665D-40FF-4C8F-A164-622585614F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5836" y="2770030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917192D-52B3-447D-95AD-B8EC062384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9197730-2C90-40F3-A881-077E8DD1C9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36832DA-C516-42AE-AF0C-6253CE7AC23D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FFFBB3BC-849F-4139-8B0E-B0457208E4C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FC6B6C9D-4094-41A4-B37D-3008C755D4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998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5836" y="2758978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EF2070-ADDA-40DF-9983-343CEA397D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7" name="Pladsholder til billede 7">
            <a:extLst>
              <a:ext uri="{FF2B5EF4-FFF2-40B4-BE49-F238E27FC236}">
                <a16:creationId xmlns:a16="http://schemas.microsoft.com/office/drawing/2014/main" id="{7A8B1FD9-D599-4F13-9FDC-F372219E5229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3FA53E7-63DA-4E94-92F7-EC13B8B9075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05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18-10-2022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6FF8B5DA-E637-4B42-9C89-91D29CC7D95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327646" y="1549398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021189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18-10-2022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B1FCB700-9F45-4E87-9AD5-ACD22546B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5398BC95-60A2-4CE3-9B09-AA75E501B73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42925" y="1549399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061450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28437473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18-10-2022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A491278A-BA3F-4CE9-9525-A14D37941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7843" y="1549397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7FF69D0E-5070-4381-A70B-3D1509BBCA3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466080" y="1549398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3430910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18-10-2022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4614878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0" y="1549400"/>
            <a:ext cx="4664510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4664508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2400" y="1549400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2400" y="3623205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  <p:extLst>
      <p:ext uri="{BB962C8B-B14F-4D97-AF65-F5344CB8AC3E}">
        <p14:creationId xmlns:p14="http://schemas.microsoft.com/office/powerpoint/2010/main" val="4996618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2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8734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8734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8949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8949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  <p:extLst>
      <p:ext uri="{BB962C8B-B14F-4D97-AF65-F5344CB8AC3E}">
        <p14:creationId xmlns:p14="http://schemas.microsoft.com/office/powerpoint/2010/main" val="977418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18-10-2022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4279721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18-10-2022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643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"/>
          <p:cNvSpPr>
            <a:spLocks noGrp="1"/>
          </p:cNvSpPr>
          <p:nvPr>
            <p:ph sz="half" idx="2"/>
          </p:nvPr>
        </p:nvSpPr>
        <p:spPr>
          <a:xfrm>
            <a:off x="812694" y="1604797"/>
            <a:ext cx="5423294" cy="4536504"/>
          </a:xfrm>
        </p:spPr>
        <p:txBody>
          <a:bodyPr/>
          <a:lstStyle>
            <a:lvl1pPr latinLnBrk="0">
              <a:defRPr lang="da-DK" sz="3200"/>
            </a:lvl1pPr>
            <a:lvl2pPr>
              <a:defRPr lang="da-DK" sz="2666"/>
            </a:lvl2pPr>
            <a:lvl3pPr>
              <a:defRPr lang="da-DK" sz="2400"/>
            </a:lvl3pPr>
            <a:lvl4pPr>
              <a:defRPr lang="da-DK" sz="2133"/>
            </a:lvl4pPr>
            <a:lvl5pPr>
              <a:defRPr lang="da-DK" sz="2133"/>
            </a:lvl5pPr>
            <a:lvl6pPr>
              <a:defRPr lang="da-DK" sz="2133"/>
            </a:lvl6pPr>
            <a:lvl7pPr>
              <a:defRPr lang="da-DK" sz="2133"/>
            </a:lvl7pPr>
            <a:lvl8pPr>
              <a:defRPr lang="da-DK" sz="2133"/>
            </a:lvl8pPr>
            <a:lvl9pPr>
              <a:defRPr lang="da-DK" sz="2133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Shape 5"/>
          <p:cNvSpPr>
            <a:spLocks noGrp="1"/>
          </p:cNvSpPr>
          <p:nvPr>
            <p:ph sz="quarter" idx="4"/>
          </p:nvPr>
        </p:nvSpPr>
        <p:spPr>
          <a:xfrm>
            <a:off x="6287203" y="1604797"/>
            <a:ext cx="5293690" cy="4536504"/>
          </a:xfrm>
        </p:spPr>
        <p:txBody>
          <a:bodyPr/>
          <a:lstStyle>
            <a:lvl1pPr latinLnBrk="0">
              <a:defRPr lang="da-DK" sz="3200"/>
            </a:lvl1pPr>
            <a:lvl2pPr>
              <a:defRPr lang="da-DK" sz="2666"/>
            </a:lvl2pPr>
            <a:lvl3pPr>
              <a:defRPr lang="da-DK" sz="2400"/>
            </a:lvl3pPr>
            <a:lvl4pPr>
              <a:defRPr lang="da-DK" sz="2133"/>
            </a:lvl4pPr>
            <a:lvl5pPr>
              <a:defRPr lang="da-DK" sz="2133"/>
            </a:lvl5pPr>
            <a:lvl6pPr>
              <a:defRPr lang="da-DK" sz="2133"/>
            </a:lvl6pPr>
            <a:lvl7pPr>
              <a:defRPr lang="da-DK" sz="2133"/>
            </a:lvl7pPr>
            <a:lvl8pPr>
              <a:defRPr lang="da-DK" sz="2133"/>
            </a:lvl8pPr>
            <a:lvl9pPr>
              <a:defRPr lang="da-DK" sz="2133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>
                <a:solidFill>
                  <a:schemeClr val="bg1"/>
                </a:solidFill>
              </a:rPr>
              <a:t>..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7351084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jord, parkeret&#10;&#10;Automatisk genereret beskrivelse">
            <a:extLst>
              <a:ext uri="{FF2B5EF4-FFF2-40B4-BE49-F238E27FC236}">
                <a16:creationId xmlns:a16="http://schemas.microsoft.com/office/drawing/2014/main" id="{5F81A8E7-31C9-EAE9-381C-599ACB80B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" b="9708"/>
          <a:stretch/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60FFEE-A2AC-43D7-897C-D130B8C41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FAD0AD5-FBF2-44C0-B15E-F1EB61BB8D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582E648-2E97-4B76-AD8D-C4772A1EC8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C30FB38-11DF-4F05-A11A-FE50F96E1A16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79867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872C17DD-F642-397F-EA09-63022B782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 b="6760"/>
          <a:stretch/>
        </p:blipFill>
        <p:spPr>
          <a:xfrm>
            <a:off x="0" y="1"/>
            <a:ext cx="12203621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0DBC7E-45A1-45B7-88BC-014A2269D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82EB2A7-9407-4EF7-8A78-38A0ADAA0F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C5A0169-CD00-4F6A-AE4D-64B34F5E0B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111AF64-927D-4EFC-820D-6F48BF3585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3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3358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B060ECCF-972D-3873-2C2E-AF8A32C97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/>
          <a:stretch/>
        </p:blipFill>
        <p:spPr>
          <a:xfrm>
            <a:off x="1" y="0"/>
            <a:ext cx="12190412" cy="691152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34E11-498C-4198-A032-ED14BDD91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5292C3B-D5F0-45FD-950E-7BF90855BA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F798D23-BE42-4BA5-8D89-2452CD4B11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693AC7A-DA7F-441C-AA4A-80123F4E87BB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92820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himmel, græs, udendørs, natur&#10;&#10;Automatisk genereret beskrivelse">
            <a:extLst>
              <a:ext uri="{FF2B5EF4-FFF2-40B4-BE49-F238E27FC236}">
                <a16:creationId xmlns:a16="http://schemas.microsoft.com/office/drawing/2014/main" id="{E57EC2EA-71F6-A18C-1FAB-81D925742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90"/>
            <a:ext cx="12190413" cy="684641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rgbClr val="4B3E3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0222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and, person&#10;&#10;Automatisk genereret beskrivelse">
            <a:extLst>
              <a:ext uri="{FF2B5EF4-FFF2-40B4-BE49-F238E27FC236}">
                <a16:creationId xmlns:a16="http://schemas.microsoft.com/office/drawing/2014/main" id="{F5B5DF54-78F8-479B-BD92-6E953740D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/>
        </p:blipFill>
        <p:spPr>
          <a:xfrm>
            <a:off x="1" y="0"/>
            <a:ext cx="12190412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52A3C5-DD60-4F5B-A4C6-E3C5DD3F5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B93E016-FF5B-4C50-B8A0-EB349FFDE4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9C20E4B-5B66-4361-8474-9B798A3939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F75E051-4135-4F6B-928B-46DBF4216DC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46211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11104642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1C94F387-72AF-7F46-9F62-3BEE8B63B887}" type="datetime1">
              <a:rPr lang="da-DK" smtClean="0"/>
              <a:pPr/>
              <a:t>18-10-2022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A28E9EC-BC9A-4D03-A0B6-399FCB73B805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118" y="6028696"/>
            <a:ext cx="857484" cy="3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3" r:id="rId2"/>
    <p:sldLayoutId id="2147483750" r:id="rId3"/>
    <p:sldLayoutId id="214748375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30" r:id="rId12"/>
    <p:sldLayoutId id="2147483729" r:id="rId13"/>
    <p:sldLayoutId id="2147483734" r:id="rId14"/>
    <p:sldLayoutId id="2147483735" r:id="rId15"/>
    <p:sldLayoutId id="2147483736" r:id="rId16"/>
    <p:sldLayoutId id="2147483737" r:id="rId17"/>
    <p:sldLayoutId id="2147483739" r:id="rId18"/>
    <p:sldLayoutId id="2147483740" r:id="rId19"/>
    <p:sldLayoutId id="2147483741" r:id="rId20"/>
    <p:sldLayoutId id="2147483775" r:id="rId21"/>
    <p:sldLayoutId id="2147483776" r:id="rId22"/>
    <p:sldLayoutId id="2147483777" r:id="rId23"/>
    <p:sldLayoutId id="2147483778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2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11104642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1C94F387-72AF-7F46-9F62-3BEE8B63B887}" type="datetime1">
              <a:rPr lang="da-DK" smtClean="0"/>
              <a:pPr/>
              <a:t>18-10-2022</a:t>
            </a:fld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A28E9EC-BC9A-4D03-A0B6-399FCB73B805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118" y="6028696"/>
            <a:ext cx="857484" cy="3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1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2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D684278D-DC81-4EFE-8D2B-38717245043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15" name="Pladsholder til billede 14">
            <a:extLst>
              <a:ext uri="{FF2B5EF4-FFF2-40B4-BE49-F238E27FC236}">
                <a16:creationId xmlns:a16="http://schemas.microsoft.com/office/drawing/2014/main" id="{7AE5413A-AD58-DB8E-EC9F-9C84BCD08C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A8324EA-C248-4B7C-ACF3-64278EAE84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Surveillance</a:t>
            </a:r>
            <a:r>
              <a:rPr lang="da-DK" dirty="0"/>
              <a:t> and </a:t>
            </a:r>
            <a:r>
              <a:rPr lang="da-DK" dirty="0" err="1"/>
              <a:t>Eradication</a:t>
            </a:r>
            <a:r>
              <a:rPr lang="da-DK" dirty="0"/>
              <a:t> of Salmonella Dublin – the Danish </a:t>
            </a:r>
            <a:r>
              <a:rPr lang="da-DK" dirty="0" err="1"/>
              <a:t>Way</a:t>
            </a:r>
            <a:endParaRPr lang="da-DK" dirty="0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701BFD6C-5FE7-A3C3-FBA5-F9FB75A8CE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da-DK" dirty="0"/>
              <a:t>03-10-2022</a:t>
            </a:r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7C940ED8-67B7-53D8-FB04-027622133B4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da-DK" dirty="0"/>
              <a:t>SEGES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BAAD36A-F33D-1E4D-C90A-4BA79998C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3" r="3971"/>
          <a:stretch/>
        </p:blipFill>
        <p:spPr>
          <a:xfrm>
            <a:off x="7347584" y="5716387"/>
            <a:ext cx="2428558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55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B9813A-E8E0-49BA-A77A-0203B65CC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Definition of </a:t>
            </a:r>
            <a:r>
              <a:rPr lang="da-DK" dirty="0" err="1"/>
              <a:t>level</a:t>
            </a:r>
            <a:r>
              <a:rPr lang="da-DK" dirty="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B95082A-83DF-4803-8C0E-07DC4267DE9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402556" y="1444625"/>
            <a:ext cx="9385300" cy="4148138"/>
          </a:xfrm>
        </p:spPr>
        <p:txBody>
          <a:bodyPr/>
          <a:lstStyle/>
          <a:p>
            <a:r>
              <a:rPr lang="da-DK" sz="2000" dirty="0"/>
              <a:t>Salmonella Dublin </a:t>
            </a:r>
            <a:r>
              <a:rPr lang="da-DK" sz="2000" dirty="0" err="1"/>
              <a:t>level</a:t>
            </a:r>
            <a:r>
              <a:rPr lang="da-DK" sz="2000" dirty="0"/>
              <a:t> 1 – </a:t>
            </a:r>
            <a:r>
              <a:rPr lang="da-DK" sz="2000" dirty="0" err="1"/>
              <a:t>probably</a:t>
            </a:r>
            <a:r>
              <a:rPr lang="da-DK" sz="2000" dirty="0"/>
              <a:t> </a:t>
            </a:r>
            <a:r>
              <a:rPr lang="da-DK" sz="2000" dirty="0" err="1"/>
              <a:t>free</a:t>
            </a:r>
            <a:r>
              <a:rPr lang="da-DK" sz="2000" dirty="0"/>
              <a:t> from Salmonella</a:t>
            </a:r>
          </a:p>
          <a:p>
            <a:r>
              <a:rPr lang="da-DK" sz="2000" dirty="0"/>
              <a:t>Salmonella Dublin </a:t>
            </a:r>
            <a:r>
              <a:rPr lang="da-DK" sz="2000" dirty="0" err="1"/>
              <a:t>level</a:t>
            </a:r>
            <a:r>
              <a:rPr lang="da-DK" sz="2000" dirty="0"/>
              <a:t> 2 – positive herd, </a:t>
            </a:r>
            <a:r>
              <a:rPr lang="da-DK" sz="2000" dirty="0" err="1"/>
              <a:t>restrictions</a:t>
            </a:r>
            <a:r>
              <a:rPr lang="da-DK" sz="2000" dirty="0"/>
              <a:t> and </a:t>
            </a:r>
            <a:r>
              <a:rPr lang="da-DK" sz="2000" dirty="0" err="1"/>
              <a:t>demands</a:t>
            </a:r>
            <a:r>
              <a:rPr lang="da-DK" sz="2000" dirty="0"/>
              <a:t> for </a:t>
            </a:r>
            <a:r>
              <a:rPr lang="da-DK" sz="2000" dirty="0" err="1"/>
              <a:t>eradication</a:t>
            </a:r>
            <a:r>
              <a:rPr lang="da-DK" sz="2000" dirty="0"/>
              <a:t> </a:t>
            </a:r>
            <a:r>
              <a:rPr lang="da-DK" sz="2000" dirty="0" err="1"/>
              <a:t>etc</a:t>
            </a:r>
            <a:endParaRPr lang="da-DK" sz="2000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B6BDB5C7-50EE-4106-A233-0264EEB70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5" y="3986475"/>
            <a:ext cx="487680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83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140974B-77A9-4EAC-9A63-61D51E32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Development in </a:t>
            </a:r>
            <a:r>
              <a:rPr lang="da-DK" dirty="0" err="1"/>
              <a:t>dairy</a:t>
            </a:r>
            <a:r>
              <a:rPr lang="da-DK" dirty="0"/>
              <a:t> herds </a:t>
            </a:r>
            <a:r>
              <a:rPr lang="da-DK" dirty="0" err="1"/>
              <a:t>between</a:t>
            </a:r>
            <a:r>
              <a:rPr lang="da-DK" dirty="0"/>
              <a:t> 2004-2022</a:t>
            </a:r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F053BE4B-DB24-4644-8326-EF431CB9446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4476" y="1188243"/>
            <a:ext cx="5669757" cy="5669757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EDF028F6-EA48-42C0-9BFF-48F12D8BC9F0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" b="4108"/>
          <a:stretch>
            <a:fillRect/>
          </a:stretch>
        </p:blipFill>
        <p:spPr bwMode="auto">
          <a:xfrm>
            <a:off x="0" y="1416050"/>
            <a:ext cx="480060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053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FB9788-CD5B-09A6-427F-5B5F8742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</p:spPr>
        <p:txBody>
          <a:bodyPr anchor="ctr">
            <a:normAutofit/>
          </a:bodyPr>
          <a:lstStyle/>
          <a:p>
            <a:r>
              <a:rPr lang="da-DK" dirty="0" err="1"/>
              <a:t>Cattle</a:t>
            </a:r>
            <a:r>
              <a:rPr lang="da-DK" dirty="0"/>
              <a:t> </a:t>
            </a:r>
            <a:r>
              <a:rPr lang="da-DK" dirty="0" err="1"/>
              <a:t>density</a:t>
            </a:r>
            <a:r>
              <a:rPr lang="da-DK" dirty="0"/>
              <a:t> and salmonella </a:t>
            </a:r>
            <a:r>
              <a:rPr lang="da-DK" dirty="0" err="1"/>
              <a:t>prevalence</a:t>
            </a:r>
            <a:r>
              <a:rPr lang="da-DK" dirty="0"/>
              <a:t> </a:t>
            </a:r>
          </a:p>
        </p:txBody>
      </p:sp>
      <p:pic>
        <p:nvPicPr>
          <p:cNvPr id="7" name="Pladsholder til indhold 11">
            <a:extLst>
              <a:ext uri="{FF2B5EF4-FFF2-40B4-BE49-F238E27FC236}">
                <a16:creationId xmlns:a16="http://schemas.microsoft.com/office/drawing/2014/main" id="{E912B440-D99C-DF5C-C2B9-BABCE3AB6215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9839"/>
          <a:stretch/>
        </p:blipFill>
        <p:spPr>
          <a:xfrm>
            <a:off x="542925" y="1549399"/>
            <a:ext cx="5139418" cy="4633990"/>
          </a:xfrm>
          <a:prstGeom prst="rect">
            <a:avLst/>
          </a:prstGeom>
          <a:noFill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03B0C48-2FE2-ADE9-B360-C7B388236263}"/>
              </a:ext>
            </a:extLst>
          </p:cNvPr>
          <p:cNvPicPr>
            <a:picLocks noGrp="1" noChangeAspect="1" noChangeArrowheads="1"/>
          </p:cNvPicPr>
          <p:nvPr>
            <p:ph sz="quarter" idx="2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9839"/>
          <a:stretch/>
        </p:blipFill>
        <p:spPr bwMode="auto">
          <a:xfrm>
            <a:off x="5682343" y="1387971"/>
            <a:ext cx="5318452" cy="479541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143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7BC06C-0238-4DD1-8752-C82A294E5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Development in Danish </a:t>
            </a:r>
            <a:r>
              <a:rPr lang="da-DK" dirty="0" err="1"/>
              <a:t>Dairy</a:t>
            </a:r>
            <a:r>
              <a:rPr lang="da-DK" dirty="0"/>
              <a:t> herds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FB0ECB3D-27AF-4B0A-B17A-2A8F3D59FDAE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0308" y="908843"/>
            <a:ext cx="5040313" cy="5040313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742FA43-B843-4913-A860-F91DBCD6F04D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612" y="945356"/>
            <a:ext cx="50038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FB25A58-0CAF-4385-BE6E-D79AB2225887}"/>
              </a:ext>
            </a:extLst>
          </p:cNvPr>
          <p:cNvSpPr txBox="1"/>
          <p:nvPr/>
        </p:nvSpPr>
        <p:spPr>
          <a:xfrm>
            <a:off x="10410940" y="1134000"/>
            <a:ext cx="101033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dirty="0">
                <a:solidFill>
                  <a:srgbClr val="FF0000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277659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DB463-4EC0-4447-8FA8-3EAF918E8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– The Danish Program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BD8B732-167E-4B95-8800-100CDE1EBFB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15820" y="1263520"/>
            <a:ext cx="9385300" cy="5106988"/>
          </a:xfrm>
        </p:spPr>
        <p:txBody>
          <a:bodyPr/>
          <a:lstStyle/>
          <a:p>
            <a:r>
              <a:rPr lang="da-DK" dirty="0"/>
              <a:t>2002 – </a:t>
            </a:r>
            <a:r>
              <a:rPr lang="en-US" dirty="0"/>
              <a:t>surveillance starts</a:t>
            </a:r>
          </a:p>
          <a:p>
            <a:r>
              <a:rPr lang="da-DK" dirty="0"/>
              <a:t>2007 – 2009 </a:t>
            </a:r>
            <a:r>
              <a:rPr lang="en-US" dirty="0"/>
              <a:t>Voluntary</a:t>
            </a:r>
            <a:r>
              <a:rPr lang="da-DK" dirty="0"/>
              <a:t> </a:t>
            </a:r>
            <a:r>
              <a:rPr lang="da-DK" dirty="0" err="1"/>
              <a:t>effort</a:t>
            </a:r>
            <a:endParaRPr lang="da-DK" dirty="0"/>
          </a:p>
          <a:p>
            <a:pPr lvl="1"/>
            <a:r>
              <a:rPr lang="da-DK" dirty="0"/>
              <a:t>Idea generation and </a:t>
            </a:r>
            <a:r>
              <a:rPr lang="da-DK" dirty="0" err="1"/>
              <a:t>testing</a:t>
            </a:r>
            <a:r>
              <a:rPr lang="da-DK" dirty="0"/>
              <a:t>, informations </a:t>
            </a:r>
            <a:r>
              <a:rPr lang="da-DK" dirty="0" err="1"/>
              <a:t>campaign</a:t>
            </a:r>
            <a:endParaRPr lang="da-DK" dirty="0"/>
          </a:p>
          <a:p>
            <a:pPr lvl="1"/>
            <a:r>
              <a:rPr lang="da-DK" dirty="0" err="1"/>
              <a:t>Establishing</a:t>
            </a:r>
            <a:r>
              <a:rPr lang="da-DK" dirty="0"/>
              <a:t> </a:t>
            </a:r>
            <a:r>
              <a:rPr lang="da-DK" dirty="0" err="1"/>
              <a:t>advisory</a:t>
            </a:r>
            <a:r>
              <a:rPr lang="da-DK" dirty="0"/>
              <a:t> </a:t>
            </a:r>
            <a:r>
              <a:rPr lang="da-DK" dirty="0" err="1"/>
              <a:t>network</a:t>
            </a:r>
            <a:r>
              <a:rPr lang="da-DK" dirty="0"/>
              <a:t>, manuals, Farmer Fields Schools</a:t>
            </a:r>
          </a:p>
          <a:p>
            <a:r>
              <a:rPr lang="da-DK" dirty="0"/>
              <a:t>2010 – 2012 Trading </a:t>
            </a:r>
            <a:r>
              <a:rPr lang="da-DK" dirty="0" err="1"/>
              <a:t>restrictions</a:t>
            </a:r>
            <a:endParaRPr lang="da-DK" dirty="0"/>
          </a:p>
          <a:p>
            <a:r>
              <a:rPr lang="da-DK" dirty="0"/>
              <a:t>2013 – 2016 </a:t>
            </a:r>
            <a:r>
              <a:rPr lang="da-DK" dirty="0" err="1"/>
              <a:t>Legislation</a:t>
            </a:r>
            <a:r>
              <a:rPr lang="da-DK" dirty="0"/>
              <a:t> for positive herds</a:t>
            </a:r>
          </a:p>
          <a:p>
            <a:r>
              <a:rPr lang="da-DK" dirty="0"/>
              <a:t>2017 – 2019 </a:t>
            </a:r>
            <a:r>
              <a:rPr lang="da-DK" dirty="0" err="1"/>
              <a:t>Further</a:t>
            </a:r>
            <a:r>
              <a:rPr lang="da-DK" dirty="0"/>
              <a:t> </a:t>
            </a:r>
            <a:r>
              <a:rPr lang="da-DK" dirty="0" err="1"/>
              <a:t>restrictions</a:t>
            </a:r>
            <a:r>
              <a:rPr lang="da-DK" dirty="0"/>
              <a:t> for positive herds</a:t>
            </a:r>
          </a:p>
          <a:p>
            <a:r>
              <a:rPr lang="da-DK" dirty="0"/>
              <a:t>2020 –  GOAL………</a:t>
            </a:r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EC24CFD-6C9A-4ADD-B1DD-BF4E9D78E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612" y="3021486"/>
            <a:ext cx="2839015" cy="257299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98204DE-6311-4F1F-9AA0-0C005AF6C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582" y="482397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7B2A16-D6EA-4132-92CD-685BF92A2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July</a:t>
            </a:r>
            <a:r>
              <a:rPr lang="da-DK" dirty="0"/>
              <a:t> 2014 – and </a:t>
            </a:r>
            <a:r>
              <a:rPr lang="da-DK" dirty="0" err="1"/>
              <a:t>again</a:t>
            </a:r>
            <a:r>
              <a:rPr lang="da-DK" dirty="0"/>
              <a:t> in 2015</a:t>
            </a:r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A67C46BF-2891-4C63-961E-381BA12B5DA9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0" y="1679575"/>
            <a:ext cx="4600575" cy="3887788"/>
          </a:xfrm>
          <a:prstGeom prst="rect">
            <a:avLst/>
          </a:prstGeom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89959888-75FE-4EFC-A9E9-D5769CF8C65A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1104523"/>
            <a:ext cx="5472608" cy="4895826"/>
            <a:chOff x="1429" y="7255"/>
            <a:chExt cx="3299" cy="2985"/>
          </a:xfrm>
        </p:grpSpPr>
        <p:pic>
          <p:nvPicPr>
            <p:cNvPr id="11" name="Picture 2" descr="\\Projekt\Projekt\data\SundRaavInfo\SalmonellaDublin\national\Maps6\Mlk.png">
              <a:extLst>
                <a:ext uri="{FF2B5EF4-FFF2-40B4-BE49-F238E27FC236}">
                  <a16:creationId xmlns:a16="http://schemas.microsoft.com/office/drawing/2014/main" id="{0E2A8AB5-CD80-4407-97C9-79BD2FE24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9" r="5875" b="20235"/>
            <a:stretch>
              <a:fillRect/>
            </a:stretch>
          </p:blipFill>
          <p:spPr bwMode="auto">
            <a:xfrm>
              <a:off x="1429" y="7255"/>
              <a:ext cx="3299" cy="2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Kombinationstegning 3">
              <a:extLst>
                <a:ext uri="{FF2B5EF4-FFF2-40B4-BE49-F238E27FC236}">
                  <a16:creationId xmlns:a16="http://schemas.microsoft.com/office/drawing/2014/main" id="{6D4E52EC-0150-4D9B-8430-50DD6E183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" y="8486"/>
              <a:ext cx="832" cy="1229"/>
            </a:xfrm>
            <a:custGeom>
              <a:avLst/>
              <a:gdLst>
                <a:gd name="T0" fmla="*/ 818520 w 818520"/>
                <a:gd name="T1" fmla="*/ 0 h 1828800"/>
                <a:gd name="T2" fmla="*/ 361320 w 818520"/>
                <a:gd name="T3" fmla="*/ 209550 h 1828800"/>
                <a:gd name="T4" fmla="*/ 18420 w 818520"/>
                <a:gd name="T5" fmla="*/ 676275 h 1828800"/>
                <a:gd name="T6" fmla="*/ 75570 w 818520"/>
                <a:gd name="T7" fmla="*/ 1543050 h 1828800"/>
                <a:gd name="T8" fmla="*/ 323220 w 818520"/>
                <a:gd name="T9" fmla="*/ 1828800 h 1828800"/>
                <a:gd name="T10" fmla="*/ 323220 w 818520"/>
                <a:gd name="T11" fmla="*/ 1828800 h 18288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8520" h="1828800">
                  <a:moveTo>
                    <a:pt x="818520" y="0"/>
                  </a:moveTo>
                  <a:cubicBezTo>
                    <a:pt x="656595" y="48419"/>
                    <a:pt x="494670" y="96838"/>
                    <a:pt x="361320" y="209550"/>
                  </a:cubicBezTo>
                  <a:cubicBezTo>
                    <a:pt x="227970" y="322262"/>
                    <a:pt x="66045" y="454025"/>
                    <a:pt x="18420" y="676275"/>
                  </a:cubicBezTo>
                  <a:cubicBezTo>
                    <a:pt x="-29205" y="898525"/>
                    <a:pt x="24770" y="1350963"/>
                    <a:pt x="75570" y="1543050"/>
                  </a:cubicBezTo>
                  <a:cubicBezTo>
                    <a:pt x="126370" y="1735138"/>
                    <a:pt x="323220" y="1828800"/>
                    <a:pt x="323220" y="1828800"/>
                  </a:cubicBezTo>
                </a:path>
              </a:pathLst>
            </a:custGeom>
            <a:noFill/>
            <a:ln w="25400" cap="flat" cmpd="sng" algn="ctr">
              <a:solidFill>
                <a:srgbClr val="1F497D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617891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DE065F5-740E-5FAB-BADA-E4E8525B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2" descr="C:\Users\era\AppData\Local\Microsoft\Windows\Temporary Internet Files\Content.Outlook\LWKK8RZ3\Kort-til Erik.jpg">
            <a:extLst>
              <a:ext uri="{FF2B5EF4-FFF2-40B4-BE49-F238E27FC236}">
                <a16:creationId xmlns:a16="http://schemas.microsoft.com/office/drawing/2014/main" id="{0AAE78A5-864E-47D4-B4EB-C0353EF5B6D0}"/>
              </a:ext>
            </a:extLst>
          </p:cNvPr>
          <p:cNvPicPr>
            <a:picLocks noGrp="1" noChangeAspect="1" noChangeArrowheads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3159" y="-89927"/>
            <a:ext cx="5840963" cy="675255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59037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5552045-5449-463D-94FC-438940ADD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Regionalisation</a:t>
            </a:r>
            <a:r>
              <a:rPr lang="da-DK" dirty="0"/>
              <a:t> 2014-2018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06443625-7D98-41E9-A860-AB90458A9A6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70281" y="1446417"/>
            <a:ext cx="9385300" cy="4148138"/>
          </a:xfrm>
        </p:spPr>
        <p:txBody>
          <a:bodyPr/>
          <a:lstStyle/>
          <a:p>
            <a:r>
              <a:rPr lang="en-US" dirty="0"/>
              <a:t>To protect herds in low-incidence areas:</a:t>
            </a:r>
          </a:p>
          <a:p>
            <a:pPr lvl="1"/>
            <a:r>
              <a:rPr lang="en-US" dirty="0"/>
              <a:t>Ban on movement of animals from high-incidence country parts to low-incidence areas, except:</a:t>
            </a:r>
          </a:p>
          <a:p>
            <a:pPr lvl="1"/>
            <a:r>
              <a:rPr lang="en-US" dirty="0"/>
              <a:t>Male calves from level 1 to rose </a:t>
            </a:r>
            <a:r>
              <a:rPr lang="en-US" dirty="0" err="1"/>
              <a:t>calfproduction</a:t>
            </a:r>
            <a:r>
              <a:rPr lang="en-US" dirty="0"/>
              <a:t>, animals attending animals fairs, </a:t>
            </a:r>
          </a:p>
          <a:p>
            <a:r>
              <a:rPr lang="en-US" dirty="0"/>
              <a:t>Level 2 in low-prevalent areas is subject to restriction</a:t>
            </a:r>
          </a:p>
          <a:p>
            <a:r>
              <a:rPr lang="en-US" dirty="0"/>
              <a:t>From 2019</a:t>
            </a:r>
          </a:p>
          <a:p>
            <a:pPr lvl="1"/>
            <a:r>
              <a:rPr lang="en-US" dirty="0"/>
              <a:t>Level 1 – free trading in all country</a:t>
            </a:r>
          </a:p>
          <a:p>
            <a:pPr lvl="1"/>
            <a:r>
              <a:rPr lang="en-US" dirty="0"/>
              <a:t>Level 2 – NO trading – only slaughter or export</a:t>
            </a:r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92A0012-FE14-4405-B24B-0538C90D1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39" y="3081799"/>
            <a:ext cx="1991790" cy="2394624"/>
          </a:xfrm>
          <a:prstGeom prst="rect">
            <a:avLst/>
          </a:prstGeom>
        </p:spPr>
      </p:pic>
      <p:sp>
        <p:nvSpPr>
          <p:cNvPr id="12" name="Gangetegn 11">
            <a:extLst>
              <a:ext uri="{FF2B5EF4-FFF2-40B4-BE49-F238E27FC236}">
                <a16:creationId xmlns:a16="http://schemas.microsoft.com/office/drawing/2014/main" id="{B1F013B5-21C2-4388-82E9-FE5311C291FF}"/>
              </a:ext>
            </a:extLst>
          </p:cNvPr>
          <p:cNvSpPr/>
          <p:nvPr/>
        </p:nvSpPr>
        <p:spPr>
          <a:xfrm>
            <a:off x="8788839" y="3429000"/>
            <a:ext cx="1466742" cy="2165555"/>
          </a:xfrm>
          <a:prstGeom prst="mathMultiply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46351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D672BDC-3A6E-48A1-8F55-73512AE3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Salmonella program</a:t>
            </a:r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77BC0322-9507-497E-B3AA-33BB79C3D599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 rotWithShape="1">
          <a:blip r:embed="rId2"/>
          <a:srcRect r="23751" b="-1"/>
          <a:stretch/>
        </p:blipFill>
        <p:spPr>
          <a:xfrm>
            <a:off x="542925" y="1549399"/>
            <a:ext cx="4600575" cy="4148139"/>
          </a:xfrm>
          <a:prstGeom prst="rect">
            <a:avLst/>
          </a:prstGeom>
          <a:noFill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652A072-4B1C-4CBA-BC68-76EBC956131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327646" y="1549398"/>
            <a:ext cx="4600575" cy="4148139"/>
          </a:xfrm>
        </p:spPr>
        <p:txBody>
          <a:bodyPr>
            <a:normAutofit/>
          </a:bodyPr>
          <a:lstStyle/>
          <a:p>
            <a:r>
              <a:rPr lang="en-US" dirty="0"/>
              <a:t>Surveillance program with public access</a:t>
            </a:r>
          </a:p>
          <a:p>
            <a:r>
              <a:rPr lang="en-US" dirty="0"/>
              <a:t>Movement restrictions</a:t>
            </a:r>
          </a:p>
          <a:p>
            <a:r>
              <a:rPr lang="en-US" dirty="0"/>
              <a:t>Mandatory eradications in infected herds – herd-specific systematic action-plans incl. Test strategies</a:t>
            </a:r>
          </a:p>
          <a:p>
            <a:r>
              <a:rPr lang="en-US" dirty="0"/>
              <a:t>Official restrictions in all test-positive herds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71093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31958-5D1C-4AC8-B5A9-8EA3F57A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en-US" dirty="0"/>
              <a:t>Mandatory control in the Level 2 Herds</a:t>
            </a: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1589CBB-F07E-4725-9F22-BFF550DC2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403" y="2300469"/>
            <a:ext cx="3600000" cy="2645999"/>
          </a:xfrm>
          <a:prstGeom prst="rect">
            <a:avLst/>
          </a:prstGeom>
          <a:noFill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6264DDA-F132-47E0-B316-47C49257CDCA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42925" y="1549399"/>
            <a:ext cx="7296257" cy="4148139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Prohibition on the sale of livestock, excluding animals for slaughter, and animals for export</a:t>
            </a:r>
          </a:p>
          <a:p>
            <a:r>
              <a:rPr lang="en-US" sz="2200" dirty="0"/>
              <a:t>The herdowner shall, in cooperation with his veterinarian, prepare a herd-specific, active and time-limited action plan for the control of Salmonella Dublin</a:t>
            </a:r>
          </a:p>
          <a:p>
            <a:pPr lvl="1"/>
            <a:r>
              <a:rPr lang="en-US" sz="1800" dirty="0"/>
              <a:t>Action-plan had specific requirements </a:t>
            </a:r>
          </a:p>
          <a:p>
            <a:r>
              <a:rPr lang="en-US" sz="2200" dirty="0"/>
              <a:t>The impact of the action plan shall be documented</a:t>
            </a:r>
          </a:p>
          <a:p>
            <a:pPr lvl="1"/>
            <a:r>
              <a:rPr lang="en-US" sz="2200" dirty="0"/>
              <a:t>Quarterly Blood tests of 8-25 calves older than 3 months</a:t>
            </a:r>
          </a:p>
          <a:p>
            <a:pPr lvl="1"/>
            <a:r>
              <a:rPr lang="en-US" sz="2200" dirty="0"/>
              <a:t>Two times pr year – testing of 25 heifers</a:t>
            </a:r>
            <a:endParaRPr lang="da-DK" sz="2200" dirty="0"/>
          </a:p>
          <a:p>
            <a:r>
              <a:rPr lang="en-US" sz="2200" dirty="0"/>
              <a:t>Two times a year – control by authorities. Paid by herdowner </a:t>
            </a:r>
          </a:p>
        </p:txBody>
      </p:sp>
    </p:spTree>
    <p:extLst>
      <p:ext uri="{BB962C8B-B14F-4D97-AF65-F5344CB8AC3E}">
        <p14:creationId xmlns:p14="http://schemas.microsoft.com/office/powerpoint/2010/main" val="94455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996468-02FF-4794-9AFC-D2445050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Denmark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9B4687F-58C3-46F6-8A9A-D8B07776E6F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844533" y="1354137"/>
            <a:ext cx="4595813" cy="4149725"/>
          </a:xfrm>
        </p:spPr>
        <p:txBody>
          <a:bodyPr/>
          <a:lstStyle/>
          <a:p>
            <a:r>
              <a:rPr lang="da-DK" dirty="0"/>
              <a:t>Population 5.8 million </a:t>
            </a:r>
            <a:r>
              <a:rPr lang="da-DK" dirty="0" err="1"/>
              <a:t>people</a:t>
            </a:r>
            <a:endParaRPr lang="da-DK" dirty="0"/>
          </a:p>
          <a:p>
            <a:r>
              <a:rPr lang="da-DK" dirty="0" err="1"/>
              <a:t>Size</a:t>
            </a:r>
            <a:r>
              <a:rPr lang="da-DK" dirty="0"/>
              <a:t> 42.924 km2</a:t>
            </a:r>
          </a:p>
          <a:p>
            <a:r>
              <a:rPr lang="da-DK" dirty="0"/>
              <a:t>Herds 15.863</a:t>
            </a:r>
          </a:p>
          <a:p>
            <a:r>
              <a:rPr lang="da-DK" dirty="0" err="1"/>
              <a:t>Dairy</a:t>
            </a:r>
            <a:r>
              <a:rPr lang="da-DK" dirty="0"/>
              <a:t> herds 2351</a:t>
            </a:r>
          </a:p>
          <a:p>
            <a:r>
              <a:rPr lang="da-DK" dirty="0" err="1"/>
              <a:t>Dairy</a:t>
            </a:r>
            <a:r>
              <a:rPr lang="da-DK" dirty="0"/>
              <a:t> </a:t>
            </a:r>
            <a:r>
              <a:rPr lang="da-DK" dirty="0" err="1"/>
              <a:t>cows</a:t>
            </a:r>
            <a:r>
              <a:rPr lang="da-DK" dirty="0"/>
              <a:t> 562.000</a:t>
            </a:r>
          </a:p>
          <a:p>
            <a:r>
              <a:rPr lang="da-DK" dirty="0"/>
              <a:t>Average </a:t>
            </a:r>
            <a:r>
              <a:rPr lang="da-DK" dirty="0" err="1"/>
              <a:t>herdsize</a:t>
            </a:r>
            <a:r>
              <a:rPr lang="da-DK" dirty="0"/>
              <a:t> 246</a:t>
            </a:r>
          </a:p>
          <a:p>
            <a:r>
              <a:rPr lang="da-DK" dirty="0" err="1"/>
              <a:t>Cattle</a:t>
            </a:r>
            <a:r>
              <a:rPr lang="da-DK" dirty="0"/>
              <a:t> 1.500.000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8" name="Pladsholder til indhold 7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834A868E-58A6-43F4-8654-E93761BB4202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" y="1146175"/>
            <a:ext cx="4565650" cy="4565650"/>
          </a:xfr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6B45BC89-9588-4881-B218-F27815220A11}"/>
              </a:ext>
            </a:extLst>
          </p:cNvPr>
          <p:cNvSpPr/>
          <p:nvPr/>
        </p:nvSpPr>
        <p:spPr>
          <a:xfrm>
            <a:off x="2576052" y="2300748"/>
            <a:ext cx="521109" cy="711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442774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A8582A4-5EE5-1C59-8893-4BDD97BE3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KalveTjek</a:t>
            </a:r>
            <a:r>
              <a:rPr lang="da-DK" dirty="0"/>
              <a:t> - </a:t>
            </a:r>
            <a:r>
              <a:rPr lang="da-DK" dirty="0" err="1"/>
              <a:t>CalfCheck</a:t>
            </a:r>
            <a:endParaRPr lang="da-D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55D76A-3333-ABD1-7BA7-78A8411D4877}"/>
              </a:ext>
            </a:extLst>
          </p:cNvPr>
          <p:cNvPicPr>
            <a:picLocks noGrp="1" noChangeAspect="1" noChangeArrowheads="1"/>
          </p:cNvPicPr>
          <p:nvPr>
            <p:ph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7661" y="1549400"/>
            <a:ext cx="3111103" cy="4148138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AD146A15-0CF0-244F-21E7-44458384C816}"/>
              </a:ext>
            </a:extLst>
          </p:cNvPr>
          <p:cNvGraphicFramePr>
            <a:graphicFrameLocks noGrp="1"/>
          </p:cNvGraphicFramePr>
          <p:nvPr>
            <p:ph sz="quarter" idx="27"/>
            <p:extLst>
              <p:ext uri="{D42A27DB-BD31-4B8C-83A1-F6EECF244321}">
                <p14:modId xmlns:p14="http://schemas.microsoft.com/office/powerpoint/2010/main" val="4095358745"/>
              </p:ext>
            </p:extLst>
          </p:nvPr>
        </p:nvGraphicFramePr>
        <p:xfrm>
          <a:off x="5327650" y="1549400"/>
          <a:ext cx="4600573" cy="432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007">
                  <a:extLst>
                    <a:ext uri="{9D8B030D-6E8A-4147-A177-3AD203B41FA5}">
                      <a16:colId xmlns:a16="http://schemas.microsoft.com/office/drawing/2014/main" val="2825294908"/>
                    </a:ext>
                  </a:extLst>
                </a:gridCol>
                <a:gridCol w="1160522">
                  <a:extLst>
                    <a:ext uri="{9D8B030D-6E8A-4147-A177-3AD203B41FA5}">
                      <a16:colId xmlns:a16="http://schemas.microsoft.com/office/drawing/2014/main" val="1014705472"/>
                    </a:ext>
                  </a:extLst>
                </a:gridCol>
                <a:gridCol w="1160522">
                  <a:extLst>
                    <a:ext uri="{9D8B030D-6E8A-4147-A177-3AD203B41FA5}">
                      <a16:colId xmlns:a16="http://schemas.microsoft.com/office/drawing/2014/main" val="3896172543"/>
                    </a:ext>
                  </a:extLst>
                </a:gridCol>
                <a:gridCol w="1160522">
                  <a:extLst>
                    <a:ext uri="{9D8B030D-6E8A-4147-A177-3AD203B41FA5}">
                      <a16:colId xmlns:a16="http://schemas.microsoft.com/office/drawing/2014/main" val="184188864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da-DK" sz="1100" dirty="0"/>
                        <a:t>Gruppe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da-DK" sz="1100"/>
                        <a:t>Antal ejendomme i alt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da-DK" sz="1100"/>
                        <a:t>Ejendomme, som ikke</a:t>
                      </a:r>
                      <a:br>
                        <a:rPr lang="da-DK" sz="1100"/>
                      </a:br>
                      <a:r>
                        <a:rPr lang="da-DK" sz="1100"/>
                        <a:t>er i niveau 1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49966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100"/>
                        <a:t>Antal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100"/>
                        <a:t>Procent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6030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a-DK" sz="1100"/>
                        <a:t>Ejendomme med høj andel af kvier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572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14,9%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3476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a-DK" sz="1100" dirty="0">
                          <a:highlight>
                            <a:srgbClr val="FFFF00"/>
                          </a:highlight>
                        </a:rPr>
                        <a:t>Slagtekalve 1, små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242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4,5%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4201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a-DK" sz="1100" dirty="0">
                          <a:highlight>
                            <a:srgbClr val="FFFF00"/>
                          </a:highlight>
                        </a:rPr>
                        <a:t>Slagtekalve 2, store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245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 dirty="0"/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11,0%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324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a-DK" sz="1100"/>
                        <a:t>Kødkvæg 1, små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3.063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0,2%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7598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a-DK" sz="1100"/>
                        <a:t>Kødkvæg 2, store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783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0,4%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3948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a-DK" sz="1100"/>
                        <a:t>Øvrige små (&lt; 10 årsdyr)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6.314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117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1,9%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0693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a-DK" sz="1100"/>
                        <a:t>Øvrige store (=&gt; 10 årsdyr)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960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/>
                        <a:t>2,8%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47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a-DK" sz="1100" b="1"/>
                        <a:t>I alt</a:t>
                      </a:r>
                      <a:endParaRPr lang="da-DK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 b="1"/>
                        <a:t>12.179</a:t>
                      </a:r>
                      <a:endParaRPr lang="da-DK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 b="1"/>
                        <a:t>276</a:t>
                      </a:r>
                      <a:endParaRPr lang="da-DK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100" b="1" dirty="0"/>
                        <a:t>2,3%</a:t>
                      </a:r>
                      <a:endParaRPr lang="da-DK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0639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076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E6460-DFB4-4E92-B95C-F9C05D366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dirty="0" err="1"/>
              <a:t>KalveTjek</a:t>
            </a:r>
            <a:r>
              <a:rPr lang="da-DK" dirty="0"/>
              <a:t> - </a:t>
            </a:r>
            <a:r>
              <a:rPr lang="da-DK" dirty="0" err="1"/>
              <a:t>CalfCheck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B9534C4-64DF-4AAB-B492-AFBD15CA9E8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925" y="1549399"/>
            <a:ext cx="9385731" cy="4148139"/>
          </a:xfrm>
        </p:spPr>
        <p:txBody>
          <a:bodyPr>
            <a:normAutofit/>
          </a:bodyPr>
          <a:lstStyle/>
          <a:p>
            <a:r>
              <a:rPr lang="en-US" dirty="0"/>
              <a:t>Veal</a:t>
            </a:r>
            <a:r>
              <a:rPr lang="da-DK" dirty="0"/>
              <a:t> </a:t>
            </a:r>
            <a:r>
              <a:rPr lang="en-US" dirty="0"/>
              <a:t>calf</a:t>
            </a:r>
            <a:r>
              <a:rPr lang="da-DK" dirty="0"/>
              <a:t> producer </a:t>
            </a:r>
            <a:r>
              <a:rPr lang="en-US" dirty="0"/>
              <a:t>buy</a:t>
            </a:r>
            <a:r>
              <a:rPr lang="da-DK" dirty="0"/>
              <a:t> in from </a:t>
            </a:r>
            <a:r>
              <a:rPr lang="en-US" dirty="0"/>
              <a:t>many different dairy herds</a:t>
            </a:r>
          </a:p>
          <a:p>
            <a:endParaRPr lang="en-US" dirty="0"/>
          </a:p>
          <a:p>
            <a:r>
              <a:rPr lang="en-US" dirty="0"/>
              <a:t>If they buy in salmonella positive animals – status for salmonella will eventually change and they must produce and follow an action plan (level 2 restrictions)</a:t>
            </a:r>
          </a:p>
          <a:p>
            <a:endParaRPr lang="en-US" dirty="0"/>
          </a:p>
          <a:p>
            <a:r>
              <a:rPr lang="en-US" dirty="0" err="1"/>
              <a:t>Risktool</a:t>
            </a:r>
            <a:r>
              <a:rPr lang="en-US" dirty="0"/>
              <a:t> made to lower their risk from buying in positive animals</a:t>
            </a:r>
          </a:p>
          <a:p>
            <a:endParaRPr lang="en-US" dirty="0"/>
          </a:p>
          <a:p>
            <a:r>
              <a:rPr lang="en-US" dirty="0"/>
              <a:t>Different</a:t>
            </a:r>
            <a:r>
              <a:rPr lang="da-DK" dirty="0"/>
              <a:t> </a:t>
            </a:r>
            <a:r>
              <a:rPr lang="en-US" dirty="0"/>
              <a:t>levels</a:t>
            </a:r>
            <a:r>
              <a:rPr lang="da-DK" dirty="0"/>
              <a:t> of information </a:t>
            </a:r>
            <a:r>
              <a:rPr lang="en-US" dirty="0"/>
              <a:t>available – permit from dairy farmers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829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5CD71-0EF7-8168-3B4D-94BC4103A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87F6E0EE-83B4-4DA4-9D9F-32EA4FBB03D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578213" y="498475"/>
            <a:ext cx="8555038" cy="5861050"/>
          </a:xfrm>
          <a:noFill/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F994A4C-22CC-776A-090D-91CAD4B17A41}"/>
              </a:ext>
            </a:extLst>
          </p:cNvPr>
          <p:cNvSpPr/>
          <p:nvPr/>
        </p:nvSpPr>
        <p:spPr>
          <a:xfrm>
            <a:off x="1911999" y="2683800"/>
            <a:ext cx="363894" cy="36379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E1D8C222-7B8A-F599-C8F8-DB9FC3909812}"/>
              </a:ext>
            </a:extLst>
          </p:cNvPr>
          <p:cNvCxnSpPr/>
          <p:nvPr/>
        </p:nvCxnSpPr>
        <p:spPr>
          <a:xfrm>
            <a:off x="1280705" y="1315703"/>
            <a:ext cx="923623" cy="10395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99E547F9-D47F-88F4-2480-899797DC26B6}"/>
              </a:ext>
            </a:extLst>
          </p:cNvPr>
          <p:cNvCxnSpPr/>
          <p:nvPr/>
        </p:nvCxnSpPr>
        <p:spPr>
          <a:xfrm>
            <a:off x="1793982" y="1210113"/>
            <a:ext cx="923623" cy="10395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8C79BCE5-FDD2-6232-1A2D-9FFCADF6E077}"/>
              </a:ext>
            </a:extLst>
          </p:cNvPr>
          <p:cNvCxnSpPr/>
          <p:nvPr/>
        </p:nvCxnSpPr>
        <p:spPr>
          <a:xfrm>
            <a:off x="683737" y="2909236"/>
            <a:ext cx="923623" cy="10395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Lige pilforbindelse 15">
            <a:extLst>
              <a:ext uri="{FF2B5EF4-FFF2-40B4-BE49-F238E27FC236}">
                <a16:creationId xmlns:a16="http://schemas.microsoft.com/office/drawing/2014/main" id="{EFF6D79E-8412-1391-DC9B-54C232B1B5F8}"/>
              </a:ext>
            </a:extLst>
          </p:cNvPr>
          <p:cNvCxnSpPr>
            <a:cxnSpLocks/>
          </p:cNvCxnSpPr>
          <p:nvPr/>
        </p:nvCxnSpPr>
        <p:spPr>
          <a:xfrm flipH="1">
            <a:off x="5274502" y="1001026"/>
            <a:ext cx="1289785" cy="12127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7886E3D6-D8DC-B6E2-0277-8C1E082E2756}"/>
              </a:ext>
            </a:extLst>
          </p:cNvPr>
          <p:cNvSpPr/>
          <p:nvPr/>
        </p:nvSpPr>
        <p:spPr>
          <a:xfrm>
            <a:off x="4096389" y="1864447"/>
            <a:ext cx="1915427" cy="9815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/>
          </a:p>
        </p:txBody>
      </p: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12D5719E-E1B4-6B12-618E-F3904E3339EB}"/>
              </a:ext>
            </a:extLst>
          </p:cNvPr>
          <p:cNvCxnSpPr/>
          <p:nvPr/>
        </p:nvCxnSpPr>
        <p:spPr>
          <a:xfrm flipH="1">
            <a:off x="9103061" y="1163414"/>
            <a:ext cx="654517" cy="9160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94D33F39-3B17-FA66-5AAC-0DC4BECA7D15}"/>
              </a:ext>
            </a:extLst>
          </p:cNvPr>
          <p:cNvSpPr/>
          <p:nvPr/>
        </p:nvSpPr>
        <p:spPr>
          <a:xfrm>
            <a:off x="5855732" y="1927669"/>
            <a:ext cx="2518176" cy="981567"/>
          </a:xfrm>
          <a:prstGeom prst="ellipse">
            <a:avLst/>
          </a:prstGeom>
          <a:noFill/>
          <a:ln w="76200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84024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E8EC79-2A9F-FE2A-BACF-B1E05CFE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54F6D44-755F-7558-2978-34781A89A58B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0" y="1549400"/>
            <a:ext cx="9818688" cy="4148138"/>
          </a:xfrm>
          <a:noFill/>
        </p:spPr>
      </p:pic>
    </p:spTree>
    <p:extLst>
      <p:ext uri="{BB962C8B-B14F-4D97-AF65-F5344CB8AC3E}">
        <p14:creationId xmlns:p14="http://schemas.microsoft.com/office/powerpoint/2010/main" val="2763550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00BD3B1D-6916-2C95-48C8-B3AFEED7EF5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41F8A2C-F6CB-5242-7967-CB7B4DBC50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03AD799-0961-91CB-13B1-A78D66E48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/>
          <a:lstStyle/>
          <a:p>
            <a:r>
              <a:rPr lang="da-DK" dirty="0"/>
              <a:t>Farmvisits with Focus on Salmonella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3ECF8F14-E606-FBAF-8332-EDB0639FD17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da-DK" dirty="0"/>
              <a:t>Malene Budde, SEGES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C65D6189-1002-3E9B-BCAD-9223204A1B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da-DK" dirty="0"/>
              <a:t>04-10-2022</a:t>
            </a:r>
          </a:p>
        </p:txBody>
      </p:sp>
    </p:spTree>
    <p:extLst>
      <p:ext uri="{BB962C8B-B14F-4D97-AF65-F5344CB8AC3E}">
        <p14:creationId xmlns:p14="http://schemas.microsoft.com/office/powerpoint/2010/main" val="715369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E6460-DFB4-4E92-B95C-F9C05D366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Background for the </a:t>
            </a:r>
            <a:r>
              <a:rPr lang="da-DK" dirty="0" err="1"/>
              <a:t>project</a:t>
            </a:r>
            <a:r>
              <a:rPr lang="da-DK" dirty="0"/>
              <a:t>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B9534C4-64DF-4AAB-B492-AFBD15CA9E8D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da-DK" dirty="0"/>
              <a:t>Running for </a:t>
            </a:r>
            <a:r>
              <a:rPr lang="da-DK" dirty="0" err="1"/>
              <a:t>three</a:t>
            </a:r>
            <a:r>
              <a:rPr lang="da-DK" dirty="0"/>
              <a:t> </a:t>
            </a:r>
            <a:r>
              <a:rPr lang="da-DK" dirty="0" err="1"/>
              <a:t>years</a:t>
            </a:r>
            <a:r>
              <a:rPr lang="da-DK" dirty="0"/>
              <a:t> – 2020-2022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 err="1"/>
              <a:t>Funded</a:t>
            </a:r>
            <a:r>
              <a:rPr lang="da-DK" dirty="0"/>
              <a:t> by the Levy funds – </a:t>
            </a:r>
            <a:r>
              <a:rPr lang="da-DK" dirty="0" err="1"/>
              <a:t>It’s</a:t>
            </a:r>
            <a:r>
              <a:rPr lang="da-DK" dirty="0"/>
              <a:t> </a:t>
            </a:r>
            <a:r>
              <a:rPr lang="da-DK" dirty="0" err="1"/>
              <a:t>free</a:t>
            </a:r>
            <a:r>
              <a:rPr lang="da-DK" dirty="0"/>
              <a:t> of charge to </a:t>
            </a:r>
            <a:r>
              <a:rPr lang="da-DK" dirty="0" err="1"/>
              <a:t>participate</a:t>
            </a:r>
            <a:endParaRPr lang="da-DK" dirty="0"/>
          </a:p>
          <a:p>
            <a:endParaRPr lang="da-DK" dirty="0"/>
          </a:p>
          <a:p>
            <a:pPr marL="285750" marR="0" lvl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 </a:t>
            </a:r>
            <a:r>
              <a:rPr kumimoji="0" lang="da-DK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activities</a:t>
            </a: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lvl="2">
              <a:lnSpc>
                <a:spcPct val="94000"/>
              </a:lnSpc>
              <a:defRPr/>
            </a:pPr>
            <a:r>
              <a:rPr lang="da-DK" dirty="0">
                <a:latin typeface="Arial"/>
              </a:rPr>
              <a:t>Farmvisits</a:t>
            </a:r>
          </a:p>
          <a:p>
            <a:pPr lvl="2">
              <a:lnSpc>
                <a:spcPct val="94000"/>
              </a:lnSpc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</a:t>
            </a:r>
            <a:r>
              <a:rPr lang="da-DK" dirty="0">
                <a:latin typeface="Arial"/>
              </a:rPr>
              <a:t>security</a:t>
            </a:r>
          </a:p>
          <a:p>
            <a:pPr lvl="2">
              <a:lnSpc>
                <a:spcPct val="94000"/>
              </a:lnSpc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to </a:t>
            </a:r>
            <a:r>
              <a:rPr kumimoji="0" lang="da-DK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</a:t>
            </a: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tests</a:t>
            </a:r>
            <a:r>
              <a:rPr lang="da-DK" dirty="0">
                <a:latin typeface="Arial"/>
              </a:rPr>
              <a:t>?</a:t>
            </a:r>
          </a:p>
          <a:p>
            <a:pPr lvl="2">
              <a:lnSpc>
                <a:spcPct val="94000"/>
              </a:lnSpc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Biogas and </a:t>
            </a:r>
            <a:r>
              <a:rPr lang="da-DK" dirty="0" err="1">
                <a:latin typeface="Arial"/>
              </a:rPr>
              <a:t>slurry</a:t>
            </a:r>
            <a:endParaRPr kumimoji="0" lang="da-DK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lang="da-DK" dirty="0">
              <a:latin typeface="Arial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21499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0E76C-F97A-4CE2-B816-57B14EEE4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en-US" dirty="0"/>
              <a:t>Project  - helping </a:t>
            </a:r>
            <a:r>
              <a:rPr lang="da-DK" dirty="0"/>
              <a:t>farmers with salmonella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D96AE3C-2A52-4432-97A6-026BD1A9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403" y="2443637"/>
            <a:ext cx="3600000" cy="2359663"/>
          </a:xfrm>
          <a:prstGeom prst="rect">
            <a:avLst/>
          </a:prstGeom>
          <a:noFill/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3D4E226-A0FB-42D0-968A-705F75714B1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42925" y="1549399"/>
            <a:ext cx="7296257" cy="4148139"/>
          </a:xfrm>
        </p:spPr>
        <p:txBody>
          <a:bodyPr>
            <a:normAutofit/>
          </a:bodyPr>
          <a:lstStyle/>
          <a:p>
            <a:r>
              <a:rPr lang="da-DK" dirty="0"/>
              <a:t>Farm visits – 155 farms </a:t>
            </a:r>
            <a:r>
              <a:rPr lang="da-DK" dirty="0" err="1"/>
              <a:t>participating</a:t>
            </a:r>
            <a:endParaRPr lang="da-DK" dirty="0"/>
          </a:p>
          <a:p>
            <a:pPr lvl="1"/>
            <a:r>
              <a:rPr lang="da-DK" sz="2400" dirty="0"/>
              <a:t>Focus on hygiejne</a:t>
            </a:r>
          </a:p>
          <a:p>
            <a:pPr lvl="1"/>
            <a:r>
              <a:rPr lang="en-US" sz="2400" dirty="0"/>
              <a:t>Farmer knowledge</a:t>
            </a:r>
          </a:p>
          <a:p>
            <a:pPr lvl="1"/>
            <a:r>
              <a:rPr lang="en-US" sz="2400" dirty="0"/>
              <a:t>Motivation</a:t>
            </a:r>
          </a:p>
          <a:p>
            <a:pPr lvl="1"/>
            <a:r>
              <a:rPr lang="en-US" sz="2400" dirty="0"/>
              <a:t>Action-plan</a:t>
            </a:r>
          </a:p>
          <a:p>
            <a:pPr lvl="1"/>
            <a:endParaRPr lang="en-US" sz="2400" dirty="0"/>
          </a:p>
          <a:p>
            <a:r>
              <a:rPr lang="en-US" dirty="0"/>
              <a:t>Follow-up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Cooperation with herd-vet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1275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5B17FD-006D-49B6-8339-0D49089EF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da-DK" dirty="0" err="1"/>
              <a:t>What</a:t>
            </a:r>
            <a:r>
              <a:rPr lang="da-DK" dirty="0"/>
              <a:t> do </a:t>
            </a:r>
            <a:r>
              <a:rPr lang="da-DK" dirty="0" err="1"/>
              <a:t>we</a:t>
            </a:r>
            <a:r>
              <a:rPr lang="da-DK" dirty="0"/>
              <a:t> do at a farmvisit?</a:t>
            </a:r>
          </a:p>
        </p:txBody>
      </p:sp>
      <p:graphicFrame>
        <p:nvGraphicFramePr>
          <p:cNvPr id="7" name="Pladsholder til indhold 2">
            <a:extLst>
              <a:ext uri="{FF2B5EF4-FFF2-40B4-BE49-F238E27FC236}">
                <a16:creationId xmlns:a16="http://schemas.microsoft.com/office/drawing/2014/main" id="{1C757070-C922-4E76-B279-3C76E8A8CC72}"/>
              </a:ext>
            </a:extLst>
          </p:cNvPr>
          <p:cNvGraphicFramePr>
            <a:graphicFrameLocks noGrp="1"/>
          </p:cNvGraphicFramePr>
          <p:nvPr>
            <p:ph sz="quarter" idx="21"/>
          </p:nvPr>
        </p:nvGraphicFramePr>
        <p:xfrm>
          <a:off x="542925" y="1549400"/>
          <a:ext cx="11104563" cy="4148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7556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629ED16-6C09-4638-9386-6CC9F8149DCD}"/>
              </a:ext>
            </a:extLst>
          </p:cNvPr>
          <p:cNvSpPr/>
          <p:nvPr/>
        </p:nvSpPr>
        <p:spPr>
          <a:xfrm>
            <a:off x="1523206" y="260350"/>
            <a:ext cx="9144000" cy="659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pic>
        <p:nvPicPr>
          <p:cNvPr id="20483" name="Picture 4" descr="kalv godt">
            <a:extLst>
              <a:ext uri="{FF2B5EF4-FFF2-40B4-BE49-F238E27FC236}">
                <a16:creationId xmlns:a16="http://schemas.microsoft.com/office/drawing/2014/main" id="{C226FAAA-56E7-42EE-A174-E9AA71057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56" y="5241925"/>
            <a:ext cx="17526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>
            <a:extLst>
              <a:ext uri="{FF2B5EF4-FFF2-40B4-BE49-F238E27FC236}">
                <a16:creationId xmlns:a16="http://schemas.microsoft.com/office/drawing/2014/main" id="{80E6DFEC-DFC6-459A-9905-60D2031AC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606" y="4902200"/>
            <a:ext cx="1403654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da-DK" altLang="da-DK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Pen </a:t>
            </a:r>
            <a:r>
              <a:rPr lang="da-DK" altLang="da-DK" b="1" dirty="0" err="1">
                <a:solidFill>
                  <a:srgbClr val="000066"/>
                </a:solidFill>
                <a:latin typeface="Arial Rounded MT Bold" panose="020F0704030504030204" pitchFamily="34" charset="0"/>
              </a:rPr>
              <a:t>buddies</a:t>
            </a:r>
            <a:endParaRPr lang="da-DK" altLang="da-DK" b="1" dirty="0">
              <a:solidFill>
                <a:srgbClr val="0000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485" name="Picture 7" descr="Jan vasker støvler2">
            <a:extLst>
              <a:ext uri="{FF2B5EF4-FFF2-40B4-BE49-F238E27FC236}">
                <a16:creationId xmlns:a16="http://schemas.microsoft.com/office/drawing/2014/main" id="{8E34E7EB-4057-4DF2-91F8-4570EFE06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07" y="1422400"/>
            <a:ext cx="1508125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8">
            <a:extLst>
              <a:ext uri="{FF2B5EF4-FFF2-40B4-BE49-F238E27FC236}">
                <a16:creationId xmlns:a16="http://schemas.microsoft.com/office/drawing/2014/main" id="{FE4BFDC5-0DE6-41D0-B709-0DC8A980F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069" y="908051"/>
            <a:ext cx="8645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da-DK" altLang="da-DK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People</a:t>
            </a:r>
          </a:p>
        </p:txBody>
      </p:sp>
      <p:sp>
        <p:nvSpPr>
          <p:cNvPr id="20487" name="Text Box 12">
            <a:extLst>
              <a:ext uri="{FF2B5EF4-FFF2-40B4-BE49-F238E27FC236}">
                <a16:creationId xmlns:a16="http://schemas.microsoft.com/office/drawing/2014/main" id="{F93025A3-B504-46F4-84F9-9C5B9D3C1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5620" y="4576763"/>
            <a:ext cx="10088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da-DK" altLang="da-DK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Carriers</a:t>
            </a:r>
          </a:p>
        </p:txBody>
      </p:sp>
      <p:sp>
        <p:nvSpPr>
          <p:cNvPr id="20488" name="Text Box 14">
            <a:extLst>
              <a:ext uri="{FF2B5EF4-FFF2-40B4-BE49-F238E27FC236}">
                <a16:creationId xmlns:a16="http://schemas.microsoft.com/office/drawing/2014/main" id="{9FC1EA71-BFD7-4B61-9D60-43D4E17DA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819" y="4564063"/>
            <a:ext cx="1358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a-DK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Calving pen</a:t>
            </a:r>
          </a:p>
        </p:txBody>
      </p:sp>
      <p:pic>
        <p:nvPicPr>
          <p:cNvPr id="20489" name="Picture 15" descr="Liggende 1411 kalv 1734 53002 3">
            <a:extLst>
              <a:ext uri="{FF2B5EF4-FFF2-40B4-BE49-F238E27FC236}">
                <a16:creationId xmlns:a16="http://schemas.microsoft.com/office/drawing/2014/main" id="{EA260F44-B86D-4E58-8501-3DFC1E49C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32" y="4908550"/>
            <a:ext cx="161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7" descr="Køer2">
            <a:extLst>
              <a:ext uri="{FF2B5EF4-FFF2-40B4-BE49-F238E27FC236}">
                <a16:creationId xmlns:a16="http://schemas.microsoft.com/office/drawing/2014/main" id="{2347C9A0-6570-4057-A7DE-F9C350C6E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144" y="5078413"/>
            <a:ext cx="1973262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 Box 18">
            <a:extLst>
              <a:ext uri="{FF2B5EF4-FFF2-40B4-BE49-F238E27FC236}">
                <a16:creationId xmlns:a16="http://schemas.microsoft.com/office/drawing/2014/main" id="{38D1DC8E-C538-4956-912F-EF6E02063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099" y="4732923"/>
            <a:ext cx="14357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a-DK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Environment</a:t>
            </a:r>
          </a:p>
        </p:txBody>
      </p:sp>
      <p:sp>
        <p:nvSpPr>
          <p:cNvPr id="20492" name="Text Box 22">
            <a:extLst>
              <a:ext uri="{FF2B5EF4-FFF2-40B4-BE49-F238E27FC236}">
                <a16:creationId xmlns:a16="http://schemas.microsoft.com/office/drawing/2014/main" id="{79CC2FFF-0BDC-4DB7-970E-5F9EF61B5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301" y="3074584"/>
            <a:ext cx="144674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GB" altLang="da-DK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Calf housing</a:t>
            </a:r>
          </a:p>
        </p:txBody>
      </p:sp>
      <p:sp>
        <p:nvSpPr>
          <p:cNvPr id="20493" name="Rectangle 24">
            <a:extLst>
              <a:ext uri="{FF2B5EF4-FFF2-40B4-BE49-F238E27FC236}">
                <a16:creationId xmlns:a16="http://schemas.microsoft.com/office/drawing/2014/main" id="{CAD2D124-D946-421E-9FC4-25BFEB03A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a-DK" altLang="da-DK" sz="28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Transmission rutes</a:t>
            </a:r>
            <a:endParaRPr lang="en-GB" altLang="da-DK" sz="2800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0494" name="Picture 3" descr="Støvler04">
            <a:extLst>
              <a:ext uri="{FF2B5EF4-FFF2-40B4-BE49-F238E27FC236}">
                <a16:creationId xmlns:a16="http://schemas.microsoft.com/office/drawing/2014/main" id="{51603CF0-FAC5-4614-8BCB-70B7B072C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15128" b="13324"/>
          <a:stretch>
            <a:fillRect/>
          </a:stretch>
        </p:blipFill>
        <p:spPr bwMode="auto">
          <a:xfrm>
            <a:off x="8998744" y="2286001"/>
            <a:ext cx="1109662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3">
            <a:extLst>
              <a:ext uri="{FF2B5EF4-FFF2-40B4-BE49-F238E27FC236}">
                <a16:creationId xmlns:a16="http://schemas.microsoft.com/office/drawing/2014/main" id="{E98C5185-8631-4DE6-AF70-AFCD472162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656" y="3357563"/>
            <a:ext cx="157638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4">
            <a:extLst>
              <a:ext uri="{FF2B5EF4-FFF2-40B4-BE49-F238E27FC236}">
                <a16:creationId xmlns:a16="http://schemas.microsoft.com/office/drawing/2014/main" id="{81441877-3382-49EC-8A9A-D085DBBAF4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19" y="3265488"/>
            <a:ext cx="8763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5">
            <a:extLst>
              <a:ext uri="{FF2B5EF4-FFF2-40B4-BE49-F238E27FC236}">
                <a16:creationId xmlns:a16="http://schemas.microsoft.com/office/drawing/2014/main" id="{5E77839C-9568-474F-9C21-682A02500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569" y="3479801"/>
            <a:ext cx="1547812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6">
            <a:extLst>
              <a:ext uri="{FF2B5EF4-FFF2-40B4-BE49-F238E27FC236}">
                <a16:creationId xmlns:a16="http://schemas.microsoft.com/office/drawing/2014/main" id="{F37E67B7-2F47-47B3-8C40-D25B6F1313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81" y="2439989"/>
            <a:ext cx="139065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8">
            <a:extLst>
              <a:ext uri="{FF2B5EF4-FFF2-40B4-BE49-F238E27FC236}">
                <a16:creationId xmlns:a16="http://schemas.microsoft.com/office/drawing/2014/main" id="{EE471564-A6A6-4133-8D61-7839DED30D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095" y="4916488"/>
            <a:ext cx="1125537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10">
            <a:extLst>
              <a:ext uri="{FF2B5EF4-FFF2-40B4-BE49-F238E27FC236}">
                <a16:creationId xmlns:a16="http://schemas.microsoft.com/office/drawing/2014/main" id="{56A10841-833B-473C-9790-33476324B1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t="22649" r="29823" b="18277"/>
          <a:stretch>
            <a:fillRect/>
          </a:stretch>
        </p:blipFill>
        <p:spPr bwMode="auto">
          <a:xfrm>
            <a:off x="9144794" y="1177925"/>
            <a:ext cx="1287462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1" name="AutoShape 23">
            <a:extLst>
              <a:ext uri="{FF2B5EF4-FFF2-40B4-BE49-F238E27FC236}">
                <a16:creationId xmlns:a16="http://schemas.microsoft.com/office/drawing/2014/main" id="{41C93C48-15A1-43D5-B6F9-548C4D6F5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8245" y="968375"/>
            <a:ext cx="2574925" cy="2100276"/>
          </a:xfrm>
          <a:prstGeom prst="wedgeRoundRectCallout">
            <a:avLst>
              <a:gd name="adj1" fmla="val 81069"/>
              <a:gd name="adj2" fmla="val 50116"/>
              <a:gd name="adj3" fmla="val 16667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altLang="da-DK" sz="1900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We only need a few grams of </a:t>
            </a:r>
            <a:r>
              <a:rPr lang="en-US" altLang="da-DK" sz="1900" b="1" dirty="0" err="1">
                <a:solidFill>
                  <a:srgbClr val="000066"/>
                </a:solidFill>
                <a:latin typeface="Arial Rounded MT Bold" panose="020F0704030504030204" pitchFamily="34" charset="0"/>
              </a:rPr>
              <a:t>faeces</a:t>
            </a:r>
            <a:r>
              <a:rPr lang="en-US" altLang="da-DK" sz="1900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 with salmonella from another calf or cow to be infected with</a:t>
            </a:r>
          </a:p>
          <a:p>
            <a:pPr algn="ctr"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altLang="da-DK" sz="1900" b="1" dirty="0">
                <a:solidFill>
                  <a:srgbClr val="000066"/>
                </a:solidFill>
                <a:latin typeface="Arial Rounded MT Bold" panose="020F0704030504030204" pitchFamily="34" charset="0"/>
              </a:rPr>
              <a:t>Salmonella Dublin!</a:t>
            </a:r>
          </a:p>
        </p:txBody>
      </p:sp>
      <p:sp>
        <p:nvSpPr>
          <p:cNvPr id="20502" name="Text Box 12">
            <a:extLst>
              <a:ext uri="{FF2B5EF4-FFF2-40B4-BE49-F238E27FC236}">
                <a16:creationId xmlns:a16="http://schemas.microsoft.com/office/drawing/2014/main" id="{3574A40E-948E-40CA-8A8A-8DF1BAC00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0382" y="858838"/>
            <a:ext cx="11610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da-DK" altLang="da-DK" b="1">
                <a:solidFill>
                  <a:srgbClr val="000066"/>
                </a:solidFill>
                <a:latin typeface="Arial Rounded MT Bold" panose="020F0704030504030204" pitchFamily="34" charset="0"/>
              </a:rPr>
              <a:t>Aerosoler</a:t>
            </a:r>
          </a:p>
        </p:txBody>
      </p:sp>
      <p:pic>
        <p:nvPicPr>
          <p:cNvPr id="20503" name="Picture 26" descr="http://www.bolius.dk/typo3temp/pics/34db841ff8.jpg">
            <a:extLst>
              <a:ext uri="{FF2B5EF4-FFF2-40B4-BE49-F238E27FC236}">
                <a16:creationId xmlns:a16="http://schemas.microsoft.com/office/drawing/2014/main" id="{375A4009-15B0-41E4-B15B-AE20CA925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31" y="1254125"/>
            <a:ext cx="15573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647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B3F1F8-38D9-47F8-A4FA-818C29F1B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</p:spPr>
        <p:txBody>
          <a:bodyPr anchor="ctr">
            <a:normAutofit/>
          </a:bodyPr>
          <a:lstStyle/>
          <a:p>
            <a:r>
              <a:rPr lang="da-DK" dirty="0" err="1"/>
              <a:t>Calvingpen</a:t>
            </a:r>
            <a:r>
              <a:rPr lang="da-DK" dirty="0"/>
              <a:t> – </a:t>
            </a:r>
            <a:r>
              <a:rPr lang="da-DK" dirty="0" err="1"/>
              <a:t>where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start: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067FF286-1A9C-4E0E-A6F5-DB140DCAA1D4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 rotWithShape="1">
          <a:blip r:embed="rId2"/>
          <a:srcRect l="14204" r="36720" b="1"/>
          <a:stretch/>
        </p:blipFill>
        <p:spPr>
          <a:xfrm>
            <a:off x="542925" y="1549399"/>
            <a:ext cx="4600575" cy="4148139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D3908EA-46C3-8E8A-F848-565440CF2BCA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327646" y="1549398"/>
            <a:ext cx="4600575" cy="4148139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Hygiene</a:t>
            </a:r>
          </a:p>
          <a:p>
            <a:endParaRPr lang="en-US" dirty="0"/>
          </a:p>
          <a:p>
            <a:r>
              <a:rPr lang="en-US" dirty="0"/>
              <a:t>Stocking density</a:t>
            </a:r>
          </a:p>
          <a:p>
            <a:endParaRPr lang="en-US" dirty="0"/>
          </a:p>
          <a:p>
            <a:r>
              <a:rPr lang="en-US" dirty="0"/>
              <a:t>Sectioning</a:t>
            </a:r>
          </a:p>
        </p:txBody>
      </p:sp>
    </p:spTree>
    <p:extLst>
      <p:ext uri="{BB962C8B-B14F-4D97-AF65-F5344CB8AC3E}">
        <p14:creationId xmlns:p14="http://schemas.microsoft.com/office/powerpoint/2010/main" val="894235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a-DK" dirty="0"/>
              <a:t>Salmonella Dublin - severe zoonosis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3</a:t>
            </a:fld>
            <a:r>
              <a:rPr lang="da-DK">
                <a:solidFill>
                  <a:schemeClr val="bg1"/>
                </a:solidFill>
              </a:rPr>
              <a:t>..</a:t>
            </a:r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294967295"/>
          </p:nvPr>
        </p:nvSpPr>
        <p:spPr>
          <a:xfrm>
            <a:off x="679508" y="1588782"/>
            <a:ext cx="5956183" cy="4148138"/>
          </a:xfrm>
        </p:spPr>
        <p:txBody>
          <a:bodyPr>
            <a:normAutofit/>
          </a:bodyPr>
          <a:lstStyle/>
          <a:p>
            <a:r>
              <a:rPr lang="en-US" sz="2800" dirty="0"/>
              <a:t>20-50 Human cases annually</a:t>
            </a:r>
          </a:p>
          <a:p>
            <a:r>
              <a:rPr lang="en-US" sz="2800" dirty="0" err="1"/>
              <a:t>Septicaemia</a:t>
            </a:r>
            <a:endParaRPr lang="en-US" sz="2800" dirty="0"/>
          </a:p>
          <a:p>
            <a:r>
              <a:rPr lang="en-US" sz="2800" dirty="0"/>
              <a:t>Difficult to treat</a:t>
            </a:r>
          </a:p>
          <a:p>
            <a:r>
              <a:rPr lang="en-US" sz="2800" dirty="0"/>
              <a:t>High mortality rate</a:t>
            </a:r>
          </a:p>
          <a:p>
            <a:r>
              <a:rPr lang="en-US" sz="2800" dirty="0"/>
              <a:t>Beef-Contaminated</a:t>
            </a:r>
          </a:p>
          <a:p>
            <a:r>
              <a:rPr lang="en-US" sz="2800" dirty="0" err="1"/>
              <a:t>Unpasteurised</a:t>
            </a:r>
            <a:r>
              <a:rPr lang="en-US" sz="2800" dirty="0"/>
              <a:t> Milk Products</a:t>
            </a:r>
            <a:endParaRPr lang="en-US" altLang="da-DK" sz="2800" dirty="0"/>
          </a:p>
          <a:p>
            <a:endParaRPr lang="da-DK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589" y="3776427"/>
            <a:ext cx="2737585" cy="243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http://www.prlog.org/12107784-travellers-diarrh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197" y="1413039"/>
            <a:ext cx="3301570" cy="217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086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D232-AD27-417C-896E-DD1E3BC19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Calving pen – do we see the same?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8EB102B5-1FCF-4852-87B2-915F4E18C85E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1404948" y="1549400"/>
            <a:ext cx="9380517" cy="41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60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969EB9-E81C-4526-B3C9-327FF71BD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z="2600" b="1" i="0" u="none" strike="noStrike" kern="1200" cap="none" spc="0" normalizeH="0" baseline="0" noProof="0" dirty="0">
                <a:ln>
                  <a:noFill/>
                </a:ln>
                <a:solidFill>
                  <a:srgbClr val="07647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Find practical solution </a:t>
            </a:r>
            <a:r>
              <a:rPr kumimoji="0" lang="en-US" sz="2600" b="1" i="0" u="none" strike="noStrike" kern="1200" cap="none" spc="0" normalizeH="0" baseline="0" dirty="0">
                <a:ln>
                  <a:noFill/>
                </a:ln>
                <a:solidFill>
                  <a:srgbClr val="07647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and be specific</a:t>
            </a:r>
            <a:endParaRPr lang="en-US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22066078-EB6F-4B10-B06A-2F20B457242D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1404948" y="1549400"/>
            <a:ext cx="9380517" cy="41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74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498D3F-A0E5-4142-9C46-CE90A892A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After</a:t>
            </a:r>
            <a:endParaRPr lang="da-DK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E56B3277-A5CE-499A-A990-44A035B69780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2368728" y="1013033"/>
            <a:ext cx="7139166" cy="535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53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05B721-C48B-4BE7-9B8F-90C23A00E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dirty="0" err="1"/>
              <a:t>Calvingpen</a:t>
            </a:r>
            <a:r>
              <a:rPr lang="da-DK" dirty="0"/>
              <a:t> – </a:t>
            </a:r>
            <a:r>
              <a:rPr lang="da-DK" dirty="0" err="1"/>
              <a:t>Stocking</a:t>
            </a:r>
            <a:r>
              <a:rPr lang="da-DK" dirty="0"/>
              <a:t> </a:t>
            </a:r>
            <a:r>
              <a:rPr lang="da-DK" dirty="0" err="1"/>
              <a:t>density</a:t>
            </a:r>
            <a:endParaRPr lang="da-DK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EC045A6-A1D7-4BD4-8494-C41FF1B1BB3D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3329819" y="1549399"/>
            <a:ext cx="6709919" cy="5032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7896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ko, hø, græs, pen&#10;&#10;Automatisk genereret beskrivelse">
            <a:extLst>
              <a:ext uri="{FF2B5EF4-FFF2-40B4-BE49-F238E27FC236}">
                <a16:creationId xmlns:a16="http://schemas.microsoft.com/office/drawing/2014/main" id="{58ABEEE1-04B6-46C6-B220-30D828867F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9" r="2" b="2"/>
          <a:stretch/>
        </p:blipFill>
        <p:spPr>
          <a:xfrm>
            <a:off x="812694" y="1604797"/>
            <a:ext cx="5423294" cy="4536504"/>
          </a:xfrm>
          <a:noFill/>
        </p:spPr>
      </p:pic>
      <p:pic>
        <p:nvPicPr>
          <p:cNvPr id="8" name="Pladsholder til indhold 7" descr="Et billede, der indeholder ko, indendørs, hjord, pen&#10;&#10;Automatisk genereret beskrivelse">
            <a:extLst>
              <a:ext uri="{FF2B5EF4-FFF2-40B4-BE49-F238E27FC236}">
                <a16:creationId xmlns:a16="http://schemas.microsoft.com/office/drawing/2014/main" id="{DF183282-8013-4BC7-A682-68FC41F9FE3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4" r="2459" b="2"/>
          <a:stretch/>
        </p:blipFill>
        <p:spPr>
          <a:xfrm>
            <a:off x="6287203" y="1604797"/>
            <a:ext cx="5293690" cy="4536504"/>
          </a:xfrm>
          <a:noFill/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573C3F1E-F0C3-181D-15FB-6FEBB5B6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</p:spPr>
        <p:txBody>
          <a:bodyPr/>
          <a:lstStyle/>
          <a:p>
            <a:r>
              <a:rPr lang="en-US" dirty="0" err="1"/>
              <a:t>Calvingpen</a:t>
            </a:r>
            <a:r>
              <a:rPr lang="en-US" dirty="0"/>
              <a:t> - Sectioning</a:t>
            </a:r>
          </a:p>
        </p:txBody>
      </p:sp>
    </p:spTree>
    <p:extLst>
      <p:ext uri="{BB962C8B-B14F-4D97-AF65-F5344CB8AC3E}">
        <p14:creationId xmlns:p14="http://schemas.microsoft.com/office/powerpoint/2010/main" val="2752726263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A4A9044D-F85B-4F9C-9022-916EA520C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Actionplan</a:t>
            </a:r>
            <a:r>
              <a:rPr lang="en-US" dirty="0"/>
              <a:t> :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5EB85EAD-746F-463A-B9D3-E9B7CF815C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6796" b="6796"/>
          <a:stretch/>
        </p:blipFill>
        <p:spPr>
          <a:prstGeom prst="rect">
            <a:avLst/>
          </a:prstGeom>
          <a:noFill/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A3A2E40-0446-42C8-BBFF-D6CF254D761A}"/>
              </a:ext>
            </a:extLst>
          </p:cNvPr>
          <p:cNvSpPr>
            <a:spLocks noGrp="1"/>
          </p:cNvSpPr>
          <p:nvPr>
            <p:ph sz="quarter" idx="29"/>
          </p:nvPr>
        </p:nvSpPr>
        <p:spPr/>
        <p:txBody>
          <a:bodyPr/>
          <a:lstStyle/>
          <a:p>
            <a:r>
              <a:rPr lang="en-US" sz="2800" b="1" dirty="0"/>
              <a:t>Ownership</a:t>
            </a:r>
          </a:p>
          <a:p>
            <a:pPr marL="0" indent="0">
              <a:buNone/>
            </a:pPr>
            <a:endParaRPr lang="en-US" sz="2800" b="1" dirty="0"/>
          </a:p>
          <a:p>
            <a:r>
              <a:rPr lang="en-US" sz="2800" b="1" dirty="0"/>
              <a:t>“Keep it simple”</a:t>
            </a:r>
          </a:p>
          <a:p>
            <a:endParaRPr lang="en-US" sz="2800" b="1" dirty="0"/>
          </a:p>
          <a:p>
            <a:r>
              <a:rPr lang="en-US" sz="2800" b="1" dirty="0"/>
              <a:t>Be specific! </a:t>
            </a: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F2607DFB-215F-4435-B93E-A6F0E59767BE}"/>
              </a:ext>
            </a:extLst>
          </p:cNvPr>
          <p:cNvCxnSpPr/>
          <p:nvPr/>
        </p:nvCxnSpPr>
        <p:spPr>
          <a:xfrm>
            <a:off x="1839433" y="2178408"/>
            <a:ext cx="372139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FE9C5109-1E99-4979-BF86-A3BCEF8BFFA4}"/>
              </a:ext>
            </a:extLst>
          </p:cNvPr>
          <p:cNvCxnSpPr/>
          <p:nvPr/>
        </p:nvCxnSpPr>
        <p:spPr>
          <a:xfrm>
            <a:off x="1665194" y="2024756"/>
            <a:ext cx="790751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950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3DF6AE-8C85-453A-A5A9-4A5C7AF7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Follow-u</a:t>
            </a:r>
            <a:r>
              <a:rPr lang="da-DK" dirty="0"/>
              <a:t>p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4EB777FE-F7A2-4053-ABB3-D00253D9BD33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1001557" y="1605518"/>
            <a:ext cx="10187299" cy="4035902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47854EC-BD70-45A7-B828-B4D68474D569}"/>
              </a:ext>
            </a:extLst>
          </p:cNvPr>
          <p:cNvSpPr/>
          <p:nvPr/>
        </p:nvSpPr>
        <p:spPr>
          <a:xfrm>
            <a:off x="10058400" y="1605518"/>
            <a:ext cx="589280" cy="28424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803531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1357CC-05C9-4D57-9D47-A229F0E94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Results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FE572A8-385B-4721-AFF2-EF9CE43C395E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da-DK" dirty="0"/>
              <a:t>28 of the155 farms </a:t>
            </a:r>
            <a:r>
              <a:rPr lang="da-DK" dirty="0" err="1"/>
              <a:t>are</a:t>
            </a:r>
            <a:r>
              <a:rPr lang="da-DK" dirty="0"/>
              <a:t> in status 1(18%)</a:t>
            </a:r>
          </a:p>
          <a:p>
            <a:endParaRPr lang="da-DK" dirty="0"/>
          </a:p>
          <a:p>
            <a:r>
              <a:rPr lang="da-DK" dirty="0" err="1"/>
              <a:t>Many</a:t>
            </a:r>
            <a:r>
              <a:rPr lang="da-DK" dirty="0"/>
              <a:t> farms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close</a:t>
            </a:r>
            <a:r>
              <a:rPr lang="da-DK" dirty="0">
                <a:sym typeface="Wingdings" panose="05000000000000000000" pitchFamily="2" charset="2"/>
              </a:rPr>
              <a:t></a:t>
            </a:r>
          </a:p>
          <a:p>
            <a:endParaRPr lang="da-DK" dirty="0">
              <a:sym typeface="Wingdings" panose="05000000000000000000" pitchFamily="2" charset="2"/>
            </a:endParaRPr>
          </a:p>
          <a:p>
            <a:r>
              <a:rPr lang="da-DK" dirty="0">
                <a:sym typeface="Wingdings" panose="05000000000000000000" pitchFamily="2" charset="2"/>
              </a:rPr>
              <a:t>But it </a:t>
            </a:r>
            <a:r>
              <a:rPr lang="da-DK" dirty="0" err="1">
                <a:sym typeface="Wingdings" panose="05000000000000000000" pitchFamily="2" charset="2"/>
              </a:rPr>
              <a:t>requires</a:t>
            </a:r>
            <a:r>
              <a:rPr lang="da-DK" dirty="0">
                <a:sym typeface="Wingdings" panose="05000000000000000000" pitchFamily="2" charset="2"/>
              </a:rPr>
              <a:t> an </a:t>
            </a:r>
            <a:r>
              <a:rPr lang="da-DK" dirty="0" err="1">
                <a:sym typeface="Wingdings" panose="05000000000000000000" pitchFamily="2" charset="2"/>
              </a:rPr>
              <a:t>effort</a:t>
            </a:r>
            <a:r>
              <a:rPr lang="da-DK">
                <a:sym typeface="Wingdings" panose="05000000000000000000" pitchFamily="2" charset="2"/>
              </a:rPr>
              <a:t> at the farm!</a:t>
            </a:r>
            <a:endParaRPr lang="da-DK" dirty="0">
              <a:sym typeface="Wingdings" panose="05000000000000000000" pitchFamily="2" charset="2"/>
            </a:endParaRPr>
          </a:p>
          <a:p>
            <a:endParaRPr lang="da-DK" dirty="0">
              <a:sym typeface="Wingdings" panose="05000000000000000000" pitchFamily="2" charset="2"/>
            </a:endParaRPr>
          </a:p>
          <a:p>
            <a:endParaRPr lang="da-DK" dirty="0">
              <a:sym typeface="Wingdings" panose="05000000000000000000" pitchFamily="2" charset="2"/>
            </a:endParaRPr>
          </a:p>
          <a:p>
            <a:endParaRPr lang="da-DK" dirty="0">
              <a:sym typeface="Wingdings" panose="05000000000000000000" pitchFamily="2" charset="2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5353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5A357-2268-4743-9433-640FB98E1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en-GB" dirty="0"/>
              <a:t>Questions</a:t>
            </a:r>
            <a:r>
              <a:rPr lang="da-DK" dirty="0"/>
              <a:t>?</a:t>
            </a:r>
          </a:p>
        </p:txBody>
      </p:sp>
      <p:pic>
        <p:nvPicPr>
          <p:cNvPr id="5" name="Pladsholder til indhold 4" descr="Et billede, der indeholder vektorgrafik&#10;&#10;Automatisk genereret beskrivelse">
            <a:extLst>
              <a:ext uri="{FF2B5EF4-FFF2-40B4-BE49-F238E27FC236}">
                <a16:creationId xmlns:a16="http://schemas.microsoft.com/office/drawing/2014/main" id="{5F74CDE2-5300-46D4-BF71-6F7DE3883DA8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4021176" y="1549399"/>
            <a:ext cx="4148139" cy="4148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0730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6365CB-1AFC-4E0E-94E7-E9ED8D18B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Humane S. Dublin cases in Denmark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B6B84AA-7A97-4657-9F00-F518D2FE9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544" y="1686187"/>
            <a:ext cx="10410464" cy="39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97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D031E-279E-457D-864A-351D2B356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Why</a:t>
            </a:r>
            <a:r>
              <a:rPr lang="da-DK" dirty="0"/>
              <a:t>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0120FF-E109-4788-8CF0-AC977DEB499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319838" y="1555750"/>
            <a:ext cx="4594225" cy="4148138"/>
          </a:xfrm>
        </p:spPr>
        <p:txBody>
          <a:bodyPr/>
          <a:lstStyle/>
          <a:p>
            <a:r>
              <a:rPr lang="en-US" sz="2000" dirty="0"/>
              <a:t>More disease in infected herds.</a:t>
            </a:r>
          </a:p>
          <a:p>
            <a:r>
              <a:rPr lang="en-US" sz="2000" dirty="0"/>
              <a:t>Less production in infected herds.</a:t>
            </a:r>
          </a:p>
          <a:p>
            <a:r>
              <a:rPr lang="en-US" sz="2000" dirty="0"/>
              <a:t>Risk of salmonella contamination to personnel in infected herds.</a:t>
            </a:r>
          </a:p>
          <a:p>
            <a:r>
              <a:rPr lang="en-US" sz="2000" dirty="0"/>
              <a:t>Risk of infection to other herds in the immediate vicinity</a:t>
            </a:r>
            <a:endParaRPr lang="da-DK" sz="2000" dirty="0"/>
          </a:p>
          <a:p>
            <a:r>
              <a:rPr lang="en-US" sz="2000" dirty="0"/>
              <a:t>Risk of transmission of salmonella bacteria to beef-food safety.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03A0FF9-B8FD-4845-9B65-E00F92E3F10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276350" y="2201069"/>
            <a:ext cx="3833813" cy="24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4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EBE11-8AE8-4782-A6F5-BEC3CDBF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Salmonella Dublin Facts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5FE80E8-E49D-4834-8DAA-1836DD850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403" y="2158352"/>
            <a:ext cx="3600000" cy="2930232"/>
          </a:xfrm>
          <a:prstGeom prst="rect">
            <a:avLst/>
          </a:prstGeom>
          <a:noFill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6E465CB-4720-4356-8DBC-4DBB1DB0B5D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42925" y="1549399"/>
            <a:ext cx="7296257" cy="4148139"/>
          </a:xfrm>
        </p:spPr>
        <p:txBody>
          <a:bodyPr>
            <a:normAutofit/>
          </a:bodyPr>
          <a:lstStyle/>
          <a:p>
            <a:r>
              <a:rPr lang="en-US" dirty="0"/>
              <a:t>Salmonella Dublin is a bacteria that primarily infects cattle </a:t>
            </a:r>
          </a:p>
          <a:p>
            <a:r>
              <a:rPr lang="en-US" dirty="0"/>
              <a:t>The bacteria spreads primarily with </a:t>
            </a:r>
            <a:r>
              <a:rPr lang="en-US" dirty="0" err="1"/>
              <a:t>faeces</a:t>
            </a:r>
            <a:endParaRPr lang="en-US" dirty="0"/>
          </a:p>
          <a:p>
            <a:r>
              <a:rPr lang="en-US" dirty="0"/>
              <a:t>Small doses of the bacteria leads to an increase in the antibody level in the animal</a:t>
            </a:r>
          </a:p>
          <a:p>
            <a:r>
              <a:rPr lang="en-US" dirty="0"/>
              <a:t>Calves under 6 months are most susceptible, but animals of all ages can be infected</a:t>
            </a:r>
          </a:p>
          <a:p>
            <a:r>
              <a:rPr lang="en-US" dirty="0"/>
              <a:t>Salmonellosis is difficult to treat with antibiotics</a:t>
            </a:r>
          </a:p>
          <a:p>
            <a:r>
              <a:rPr lang="en-US" dirty="0"/>
              <a:t>Salmonella can survive for months or years in the environment</a:t>
            </a:r>
          </a:p>
          <a:p>
            <a:endParaRPr lang="en-US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977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D0FE48-6666-4836-AEF6-56D1CCA5E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Consequence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B5D5618-A964-4B12-B08D-FDD8CBB174C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04675" y="1457074"/>
            <a:ext cx="7267575" cy="4148138"/>
          </a:xfrm>
        </p:spPr>
        <p:txBody>
          <a:bodyPr/>
          <a:lstStyle/>
          <a:p>
            <a:r>
              <a:rPr lang="en-US" dirty="0"/>
              <a:t>What we know:</a:t>
            </a:r>
          </a:p>
          <a:p>
            <a:pPr lvl="1"/>
            <a:r>
              <a:rPr lang="en-US" dirty="0"/>
              <a:t>Increased mortality</a:t>
            </a:r>
          </a:p>
          <a:p>
            <a:pPr lvl="1"/>
            <a:r>
              <a:rPr lang="en-US" dirty="0"/>
              <a:t>Increased morbidity</a:t>
            </a:r>
          </a:p>
          <a:p>
            <a:pPr lvl="1"/>
            <a:r>
              <a:rPr lang="en-US" dirty="0"/>
              <a:t>Reduced milk yield</a:t>
            </a:r>
          </a:p>
          <a:p>
            <a:endParaRPr lang="en-US" dirty="0"/>
          </a:p>
          <a:p>
            <a:r>
              <a:rPr lang="en-US" dirty="0"/>
              <a:t>What we think:</a:t>
            </a:r>
          </a:p>
          <a:p>
            <a:pPr lvl="1"/>
            <a:r>
              <a:rPr lang="en-US" dirty="0"/>
              <a:t>Reduced growth and increased feed consumption</a:t>
            </a:r>
          </a:p>
          <a:p>
            <a:endParaRPr lang="en-US" dirty="0"/>
          </a:p>
          <a:p>
            <a:r>
              <a:rPr lang="en-US" dirty="0"/>
              <a:t>What we fear:</a:t>
            </a:r>
          </a:p>
          <a:p>
            <a:pPr lvl="1"/>
            <a:r>
              <a:rPr lang="en-US" dirty="0"/>
              <a:t>Salmonella in meat at the slaughterhouse – or the consumer</a:t>
            </a:r>
            <a:endParaRPr lang="da-DK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79C893E-C5AA-44AE-B1BA-03C0DE2EE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85" y="745436"/>
            <a:ext cx="4639036" cy="327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77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AF4BF-84E1-4888-B46F-14A18F9A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Surveillance 2022</a:t>
            </a:r>
            <a:endParaRPr lang="da-DK" dirty="0"/>
          </a:p>
        </p:txBody>
      </p:sp>
      <p:graphicFrame>
        <p:nvGraphicFramePr>
          <p:cNvPr id="6" name="Pladsholder til indhold 5">
            <a:extLst>
              <a:ext uri="{FF2B5EF4-FFF2-40B4-BE49-F238E27FC236}">
                <a16:creationId xmlns:a16="http://schemas.microsoft.com/office/drawing/2014/main" id="{8881F22E-41EE-4EBC-A328-F77A1B8F9908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878843035"/>
              </p:ext>
            </p:extLst>
          </p:nvPr>
        </p:nvGraphicFramePr>
        <p:xfrm>
          <a:off x="989013" y="1104900"/>
          <a:ext cx="11201400" cy="4592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8980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B775AD-EB91-4056-945B-7B134FB4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Definition of a Salmonella positive herd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11B0FA-88F2-4199-B6FB-BCD7B35ED76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719888" y="1549400"/>
            <a:ext cx="4594225" cy="4148138"/>
          </a:xfrm>
        </p:spPr>
        <p:txBody>
          <a:bodyPr/>
          <a:lstStyle/>
          <a:p>
            <a:r>
              <a:rPr lang="da-DK" sz="2000" dirty="0"/>
              <a:t>Bulk tank </a:t>
            </a:r>
            <a:r>
              <a:rPr lang="da-DK" sz="2000" dirty="0" err="1"/>
              <a:t>milk</a:t>
            </a:r>
            <a:r>
              <a:rPr lang="da-DK" sz="2000" dirty="0"/>
              <a:t> antibody test (ELISA) </a:t>
            </a:r>
            <a:r>
              <a:rPr lang="da-DK" sz="2000" dirty="0" err="1"/>
              <a:t>above</a:t>
            </a:r>
            <a:r>
              <a:rPr lang="da-DK" sz="2000" dirty="0"/>
              <a:t> 25 ODC %</a:t>
            </a:r>
          </a:p>
          <a:p>
            <a:r>
              <a:rPr lang="da-DK" sz="2000" dirty="0"/>
              <a:t>Average of the last 4 </a:t>
            </a:r>
            <a:r>
              <a:rPr lang="da-DK" sz="2000" dirty="0" err="1"/>
              <a:t>above</a:t>
            </a:r>
            <a:r>
              <a:rPr lang="da-DK" sz="2000" dirty="0"/>
              <a:t> 25 ODC %</a:t>
            </a:r>
          </a:p>
          <a:p>
            <a:r>
              <a:rPr lang="da-DK" sz="2000" dirty="0"/>
              <a:t>A valid test – 21 </a:t>
            </a:r>
            <a:r>
              <a:rPr lang="da-DK" sz="2000" dirty="0" err="1"/>
              <a:t>days</a:t>
            </a:r>
            <a:r>
              <a:rPr lang="da-DK" sz="2000" dirty="0"/>
              <a:t> </a:t>
            </a:r>
            <a:r>
              <a:rPr lang="da-DK" sz="2000" dirty="0" err="1"/>
              <a:t>since</a:t>
            </a:r>
            <a:r>
              <a:rPr lang="da-DK" sz="2000" dirty="0"/>
              <a:t> last </a:t>
            </a:r>
            <a:r>
              <a:rPr lang="da-DK" sz="2000" dirty="0" err="1"/>
              <a:t>one</a:t>
            </a:r>
            <a:endParaRPr lang="da-DK" sz="2000" dirty="0"/>
          </a:p>
          <a:p>
            <a:r>
              <a:rPr lang="da-DK" sz="2000" dirty="0"/>
              <a:t>One positive </a:t>
            </a:r>
            <a:r>
              <a:rPr lang="da-DK" sz="2000" dirty="0" err="1"/>
              <a:t>blood</a:t>
            </a:r>
            <a:r>
              <a:rPr lang="da-DK" sz="2000" dirty="0"/>
              <a:t> sample – </a:t>
            </a:r>
            <a:r>
              <a:rPr lang="da-DK" sz="2000" dirty="0" err="1"/>
              <a:t>slaughter</a:t>
            </a:r>
            <a:r>
              <a:rPr lang="da-DK" sz="2000" dirty="0"/>
              <a:t> or test of </a:t>
            </a:r>
            <a:r>
              <a:rPr lang="da-DK" sz="2000" dirty="0" err="1"/>
              <a:t>animals</a:t>
            </a:r>
            <a:r>
              <a:rPr lang="da-DK" sz="2000" dirty="0"/>
              <a:t> in the herd (</a:t>
            </a:r>
            <a:r>
              <a:rPr lang="en-US" sz="2000" dirty="0"/>
              <a:t>surveillance</a:t>
            </a:r>
            <a:r>
              <a:rPr lang="da-DK" sz="2000" dirty="0"/>
              <a:t> </a:t>
            </a:r>
            <a:r>
              <a:rPr lang="da-DK" sz="2000" dirty="0" err="1"/>
              <a:t>testing</a:t>
            </a:r>
            <a:r>
              <a:rPr lang="da-DK" sz="2000" dirty="0"/>
              <a:t>) – cut </a:t>
            </a:r>
            <a:r>
              <a:rPr lang="da-DK" sz="2000" dirty="0" err="1"/>
              <a:t>off</a:t>
            </a:r>
            <a:r>
              <a:rPr lang="da-DK" sz="2000" dirty="0"/>
              <a:t> </a:t>
            </a:r>
            <a:r>
              <a:rPr lang="da-DK" sz="2000" dirty="0" err="1"/>
              <a:t>value</a:t>
            </a:r>
            <a:r>
              <a:rPr lang="da-DK" sz="2000" dirty="0"/>
              <a:t> 50 ODC %</a:t>
            </a:r>
          </a:p>
          <a:p>
            <a:r>
              <a:rPr lang="da-DK" sz="2000" dirty="0"/>
              <a:t>Positive blod samples from herd</a:t>
            </a:r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B4D8BA41-CEC4-4A4D-A342-8423E1BB90F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1704975"/>
            <a:ext cx="460057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4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SEGES Innovation">
  <a:themeElements>
    <a:clrScheme name="SEGES PS">
      <a:dk1>
        <a:srgbClr val="000000"/>
      </a:dk1>
      <a:lt1>
        <a:sysClr val="window" lastClr="FFFFFF"/>
      </a:lt1>
      <a:dk2>
        <a:srgbClr val="005521"/>
      </a:dk2>
      <a:lt2>
        <a:srgbClr val="FFFFFF"/>
      </a:lt2>
      <a:accent1>
        <a:srgbClr val="71AE89"/>
      </a:accent1>
      <a:accent2>
        <a:srgbClr val="00435E"/>
      </a:accent2>
      <a:accent3>
        <a:srgbClr val="CECCBB"/>
      </a:accent3>
      <a:accent4>
        <a:srgbClr val="9DDCF9"/>
      </a:accent4>
      <a:accent5>
        <a:srgbClr val="4B3E31"/>
      </a:accent5>
      <a:accent6>
        <a:srgbClr val="EE6C00"/>
      </a:accent6>
      <a:hlink>
        <a:srgbClr val="00435E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I_ny.potx" id="{CA80C423-0A53-439A-8CF1-D8BC8FE5432F}" vid="{41EFF85D-4955-4764-BEA6-4A4110A7AFB9}"/>
    </a:ext>
  </a:extLst>
</a:theme>
</file>

<file path=ppt/theme/theme2.xml><?xml version="1.0" encoding="utf-8"?>
<a:theme xmlns:a="http://schemas.openxmlformats.org/drawingml/2006/main" name="1_SEGES Innovation">
  <a:themeElements>
    <a:clrScheme name="SEGES PS">
      <a:dk1>
        <a:srgbClr val="000000"/>
      </a:dk1>
      <a:lt1>
        <a:sysClr val="window" lastClr="FFFFFF"/>
      </a:lt1>
      <a:dk2>
        <a:srgbClr val="005521"/>
      </a:dk2>
      <a:lt2>
        <a:srgbClr val="FFFFFF"/>
      </a:lt2>
      <a:accent1>
        <a:srgbClr val="71AE89"/>
      </a:accent1>
      <a:accent2>
        <a:srgbClr val="00435E"/>
      </a:accent2>
      <a:accent3>
        <a:srgbClr val="CECCBB"/>
      </a:accent3>
      <a:accent4>
        <a:srgbClr val="9DDCF9"/>
      </a:accent4>
      <a:accent5>
        <a:srgbClr val="4B3E31"/>
      </a:accent5>
      <a:accent6>
        <a:srgbClr val="EE6C00"/>
      </a:accent6>
      <a:hlink>
        <a:srgbClr val="00435E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EGESInnovation2022.pptx" id="{BB066885-B3D3-4CD3-B871-FE777801DA8B}" vid="{308CA8FB-0148-4435-BCD8-3F638ED4DEE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1179</Words>
  <Application>Microsoft Office PowerPoint</Application>
  <PresentationFormat>Brugerdefineret</PresentationFormat>
  <Paragraphs>225</Paragraphs>
  <Slides>38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38</vt:i4>
      </vt:variant>
    </vt:vector>
  </HeadingPairs>
  <TitlesOfParts>
    <vt:vector size="44" baseType="lpstr">
      <vt:lpstr>Arial</vt:lpstr>
      <vt:lpstr>Arial Rounded MT Bold</vt:lpstr>
      <vt:lpstr>Calibri</vt:lpstr>
      <vt:lpstr>Verdana</vt:lpstr>
      <vt:lpstr>SEGES Innovation</vt:lpstr>
      <vt:lpstr>1_SEGES Innovation</vt:lpstr>
      <vt:lpstr>Surveillance and Eradication of Salmonella Dublin – the Danish Way</vt:lpstr>
      <vt:lpstr>Denmark</vt:lpstr>
      <vt:lpstr>Salmonella Dublin - severe zoonosis</vt:lpstr>
      <vt:lpstr>Humane S. Dublin cases in Denmark</vt:lpstr>
      <vt:lpstr>Why?</vt:lpstr>
      <vt:lpstr>Salmonella Dublin Facts</vt:lpstr>
      <vt:lpstr>Consequence </vt:lpstr>
      <vt:lpstr>Surveillance 2022</vt:lpstr>
      <vt:lpstr>Definition of a Salmonella positive herd</vt:lpstr>
      <vt:lpstr>Definition of level </vt:lpstr>
      <vt:lpstr>Development in dairy herds between 2004-2022</vt:lpstr>
      <vt:lpstr>Cattle density and salmonella prevalence </vt:lpstr>
      <vt:lpstr>Development in Danish Dairy herds</vt:lpstr>
      <vt:lpstr>History – The Danish Program</vt:lpstr>
      <vt:lpstr>July 2014 – and again in 2015</vt:lpstr>
      <vt:lpstr>PowerPoint-præsentation</vt:lpstr>
      <vt:lpstr>Regionalisation 2014-2018</vt:lpstr>
      <vt:lpstr>Salmonella program</vt:lpstr>
      <vt:lpstr>Mandatory control in the Level 2 Herds</vt:lpstr>
      <vt:lpstr>KalveTjek - CalfCheck</vt:lpstr>
      <vt:lpstr>KalveTjek - CalfCheck</vt:lpstr>
      <vt:lpstr>PowerPoint-præsentation</vt:lpstr>
      <vt:lpstr>PowerPoint-præsentation</vt:lpstr>
      <vt:lpstr>Farmvisits with Focus on Salmonella</vt:lpstr>
      <vt:lpstr>Background for the project:</vt:lpstr>
      <vt:lpstr>Project  - helping farmers with salmonella</vt:lpstr>
      <vt:lpstr>What do we do at a farmvisit?</vt:lpstr>
      <vt:lpstr>Transmission rutes</vt:lpstr>
      <vt:lpstr>Calvingpen – where we start:</vt:lpstr>
      <vt:lpstr>Calving pen – do we see the same?</vt:lpstr>
      <vt:lpstr>Find practical solution and be specific</vt:lpstr>
      <vt:lpstr>After</vt:lpstr>
      <vt:lpstr>Calvingpen – Stocking density</vt:lpstr>
      <vt:lpstr>Calvingpen - Sectioning</vt:lpstr>
      <vt:lpstr>Actionplan :</vt:lpstr>
      <vt:lpstr>Follow-up</vt:lpstr>
      <vt:lpstr>Results</vt:lpstr>
      <vt:lpstr>Questions?</vt:lpstr>
    </vt:vector>
  </TitlesOfParts>
  <Company>SEGES Innovation - Husdyr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Surveillance and Eradication of Salmonella Dublin – the Danish Way</dc:title>
  <dc:creator>Betina B. Tvistholm</dc:creator>
  <cp:lastModifiedBy>Malene Budde</cp:lastModifiedBy>
  <cp:revision>7</cp:revision>
  <dcterms:created xsi:type="dcterms:W3CDTF">2022-10-03T12:55:01Z</dcterms:created>
  <dcterms:modified xsi:type="dcterms:W3CDTF">2022-10-18T06:21:33Z</dcterms:modified>
</cp:coreProperties>
</file>